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78" r:id="rId2"/>
    <p:sldId id="277" r:id="rId3"/>
    <p:sldId id="282" r:id="rId4"/>
    <p:sldId id="274" r:id="rId5"/>
    <p:sldId id="275" r:id="rId6"/>
    <p:sldId id="276" r:id="rId7"/>
    <p:sldId id="279" r:id="rId8"/>
    <p:sldId id="283" r:id="rId9"/>
    <p:sldId id="285" r:id="rId10"/>
    <p:sldId id="272" r:id="rId11"/>
    <p:sldId id="280" r:id="rId12"/>
    <p:sldId id="281" r:id="rId13"/>
    <p:sldId id="273" r:id="rId1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CC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E07DB8-AD43-4DA6-B2F0-AA2C5343BBD8}" v="141" dt="2018-08-11T03:36:27.20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30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898027-BF36-48D6-8A71-6C726343FD17}" type="doc">
      <dgm:prSet loTypeId="urn:microsoft.com/office/officeart/2005/8/layout/venn1" loCatId="relationship" qsTypeId="urn:microsoft.com/office/officeart/2005/8/quickstyle/simple1" qsCatId="simple" csTypeId="urn:microsoft.com/office/officeart/2005/8/colors/colorful5" csCatId="colorful" phldr="1"/>
      <dgm:spPr/>
    </dgm:pt>
    <dgm:pt modelId="{8FD841BD-4CC2-4E4E-82D4-81A8C7819A97}">
      <dgm:prSet phldrT="[テキスト]" custT="1"/>
      <dgm:spPr/>
      <dgm:t>
        <a:bodyPr/>
        <a:lstStyle/>
        <a:p>
          <a:r>
            <a:rPr kumimoji="1" lang="en-US" altLang="ja-JP" sz="4400" dirty="0">
              <a:latin typeface="HGPｺﾞｼｯｸM" panose="020B0600000000000000" pitchFamily="50" charset="-128"/>
              <a:ea typeface="HGPｺﾞｼｯｸM" panose="020B0600000000000000" pitchFamily="50" charset="-128"/>
            </a:rPr>
            <a:t>CAN</a:t>
          </a:r>
          <a:endParaRPr kumimoji="1" lang="ja-JP" altLang="en-US" sz="4400" dirty="0">
            <a:latin typeface="HGPｺﾞｼｯｸM" panose="020B0600000000000000" pitchFamily="50" charset="-128"/>
            <a:ea typeface="HGPｺﾞｼｯｸM" panose="020B0600000000000000" pitchFamily="50" charset="-128"/>
          </a:endParaRPr>
        </a:p>
      </dgm:t>
    </dgm:pt>
    <dgm:pt modelId="{F4BAB7CC-53B4-4CE1-A095-9DA602E74625}" type="parTrans" cxnId="{A2CBADC2-D586-4C92-9AED-D1B901AF91D5}">
      <dgm:prSet/>
      <dgm:spPr/>
      <dgm:t>
        <a:bodyPr/>
        <a:lstStyle/>
        <a:p>
          <a:endParaRPr kumimoji="1" lang="ja-JP" altLang="en-US">
            <a:latin typeface="HGPｺﾞｼｯｸM" panose="020B0600000000000000" pitchFamily="50" charset="-128"/>
            <a:ea typeface="HGPｺﾞｼｯｸM" panose="020B0600000000000000" pitchFamily="50" charset="-128"/>
          </a:endParaRPr>
        </a:p>
      </dgm:t>
    </dgm:pt>
    <dgm:pt modelId="{C6629B0A-F6C9-40A8-83D2-F08BF74626B5}" type="sibTrans" cxnId="{A2CBADC2-D586-4C92-9AED-D1B901AF91D5}">
      <dgm:prSet/>
      <dgm:spPr/>
      <dgm:t>
        <a:bodyPr/>
        <a:lstStyle/>
        <a:p>
          <a:endParaRPr kumimoji="1" lang="ja-JP" altLang="en-US">
            <a:latin typeface="HGPｺﾞｼｯｸM" panose="020B0600000000000000" pitchFamily="50" charset="-128"/>
            <a:ea typeface="HGPｺﾞｼｯｸM" panose="020B0600000000000000" pitchFamily="50" charset="-128"/>
          </a:endParaRPr>
        </a:p>
      </dgm:t>
    </dgm:pt>
    <dgm:pt modelId="{2195E498-FDAA-40D0-B22A-06A232750E13}">
      <dgm:prSet phldrT="[テキスト]" custT="1"/>
      <dgm:spPr/>
      <dgm:t>
        <a:bodyPr/>
        <a:lstStyle/>
        <a:p>
          <a:r>
            <a:rPr kumimoji="1" lang="en-US" altLang="ja-JP" sz="4400" dirty="0">
              <a:latin typeface="HGPｺﾞｼｯｸM" panose="020B0600000000000000" pitchFamily="50" charset="-128"/>
              <a:ea typeface="HGPｺﾞｼｯｸM" panose="020B0600000000000000" pitchFamily="50" charset="-128"/>
            </a:rPr>
            <a:t>WILL</a:t>
          </a:r>
          <a:endParaRPr kumimoji="1" lang="ja-JP" altLang="en-US" sz="4400" dirty="0">
            <a:latin typeface="HGPｺﾞｼｯｸM" panose="020B0600000000000000" pitchFamily="50" charset="-128"/>
            <a:ea typeface="HGPｺﾞｼｯｸM" panose="020B0600000000000000" pitchFamily="50" charset="-128"/>
          </a:endParaRPr>
        </a:p>
      </dgm:t>
    </dgm:pt>
    <dgm:pt modelId="{78CEC1B3-784C-4B21-BDF0-FC2484004DAE}" type="parTrans" cxnId="{CC6F5825-39FF-42B2-9A84-880CDDBE6384}">
      <dgm:prSet/>
      <dgm:spPr/>
      <dgm:t>
        <a:bodyPr/>
        <a:lstStyle/>
        <a:p>
          <a:endParaRPr kumimoji="1" lang="ja-JP" altLang="en-US">
            <a:latin typeface="HGPｺﾞｼｯｸM" panose="020B0600000000000000" pitchFamily="50" charset="-128"/>
            <a:ea typeface="HGPｺﾞｼｯｸM" panose="020B0600000000000000" pitchFamily="50" charset="-128"/>
          </a:endParaRPr>
        </a:p>
      </dgm:t>
    </dgm:pt>
    <dgm:pt modelId="{7F6717A2-919D-4C5F-BEEB-1DA841E1C8F9}" type="sibTrans" cxnId="{CC6F5825-39FF-42B2-9A84-880CDDBE6384}">
      <dgm:prSet/>
      <dgm:spPr/>
      <dgm:t>
        <a:bodyPr/>
        <a:lstStyle/>
        <a:p>
          <a:endParaRPr kumimoji="1" lang="ja-JP" altLang="en-US">
            <a:latin typeface="HGPｺﾞｼｯｸM" panose="020B0600000000000000" pitchFamily="50" charset="-128"/>
            <a:ea typeface="HGPｺﾞｼｯｸM" panose="020B0600000000000000" pitchFamily="50" charset="-128"/>
          </a:endParaRPr>
        </a:p>
      </dgm:t>
    </dgm:pt>
    <dgm:pt modelId="{B352F3DE-0951-4B87-B273-AE36DC8FD1FD}">
      <dgm:prSet phldrT="[テキスト]" custT="1"/>
      <dgm:spPr/>
      <dgm:t>
        <a:bodyPr/>
        <a:lstStyle/>
        <a:p>
          <a:r>
            <a:rPr kumimoji="1" lang="en-US" altLang="ja-JP" sz="4400" dirty="0">
              <a:latin typeface="HGPｺﾞｼｯｸM" panose="020B0600000000000000" pitchFamily="50" charset="-128"/>
              <a:ea typeface="HGPｺﾞｼｯｸM" panose="020B0600000000000000" pitchFamily="50" charset="-128"/>
            </a:rPr>
            <a:t>MUST</a:t>
          </a:r>
          <a:endParaRPr kumimoji="1" lang="ja-JP" altLang="en-US" sz="4400" dirty="0">
            <a:latin typeface="HGPｺﾞｼｯｸM" panose="020B0600000000000000" pitchFamily="50" charset="-128"/>
            <a:ea typeface="HGPｺﾞｼｯｸM" panose="020B0600000000000000" pitchFamily="50" charset="-128"/>
          </a:endParaRPr>
        </a:p>
      </dgm:t>
    </dgm:pt>
    <dgm:pt modelId="{C5D45D77-4CC2-4817-888F-03E7649A0F02}" type="parTrans" cxnId="{ADA6223C-0EE2-454A-8430-05B5F97E6736}">
      <dgm:prSet/>
      <dgm:spPr/>
      <dgm:t>
        <a:bodyPr/>
        <a:lstStyle/>
        <a:p>
          <a:endParaRPr kumimoji="1" lang="ja-JP" altLang="en-US">
            <a:latin typeface="HGPｺﾞｼｯｸM" panose="020B0600000000000000" pitchFamily="50" charset="-128"/>
            <a:ea typeface="HGPｺﾞｼｯｸM" panose="020B0600000000000000" pitchFamily="50" charset="-128"/>
          </a:endParaRPr>
        </a:p>
      </dgm:t>
    </dgm:pt>
    <dgm:pt modelId="{CD2817B4-58F6-4EC2-85F9-012D56DDF290}" type="sibTrans" cxnId="{ADA6223C-0EE2-454A-8430-05B5F97E6736}">
      <dgm:prSet/>
      <dgm:spPr/>
      <dgm:t>
        <a:bodyPr/>
        <a:lstStyle/>
        <a:p>
          <a:endParaRPr kumimoji="1" lang="ja-JP" altLang="en-US">
            <a:latin typeface="HGPｺﾞｼｯｸM" panose="020B0600000000000000" pitchFamily="50" charset="-128"/>
            <a:ea typeface="HGPｺﾞｼｯｸM" panose="020B0600000000000000" pitchFamily="50" charset="-128"/>
          </a:endParaRPr>
        </a:p>
      </dgm:t>
    </dgm:pt>
    <dgm:pt modelId="{B85672EF-333D-4701-94ED-351B8D95C561}" type="pres">
      <dgm:prSet presAssocID="{AA898027-BF36-48D6-8A71-6C726343FD17}" presName="compositeShape" presStyleCnt="0">
        <dgm:presLayoutVars>
          <dgm:chMax val="7"/>
          <dgm:dir/>
          <dgm:resizeHandles val="exact"/>
        </dgm:presLayoutVars>
      </dgm:prSet>
      <dgm:spPr/>
    </dgm:pt>
    <dgm:pt modelId="{F373E353-D7AF-41B8-BD2C-F99D73D883FE}" type="pres">
      <dgm:prSet presAssocID="{8FD841BD-4CC2-4E4E-82D4-81A8C7819A97}" presName="circ1" presStyleLbl="vennNode1" presStyleIdx="0" presStyleCnt="3" custLinFactNeighborX="4905" custLinFactNeighborY="-1898"/>
      <dgm:spPr/>
    </dgm:pt>
    <dgm:pt modelId="{47497405-34D8-48BD-93D8-2C796F5F8772}" type="pres">
      <dgm:prSet presAssocID="{8FD841BD-4CC2-4E4E-82D4-81A8C7819A97}" presName="circ1Tx" presStyleLbl="revTx" presStyleIdx="0" presStyleCnt="0">
        <dgm:presLayoutVars>
          <dgm:chMax val="0"/>
          <dgm:chPref val="0"/>
          <dgm:bulletEnabled val="1"/>
        </dgm:presLayoutVars>
      </dgm:prSet>
      <dgm:spPr/>
    </dgm:pt>
    <dgm:pt modelId="{FF225A43-4B81-45D5-87A2-E16395E1541E}" type="pres">
      <dgm:prSet presAssocID="{2195E498-FDAA-40D0-B22A-06A232750E13}" presName="circ2" presStyleLbl="vennNode1" presStyleIdx="1" presStyleCnt="3" custLinFactNeighborX="4509"/>
      <dgm:spPr/>
    </dgm:pt>
    <dgm:pt modelId="{B1A50779-BEB7-4A47-BE50-61DB394FFB01}" type="pres">
      <dgm:prSet presAssocID="{2195E498-FDAA-40D0-B22A-06A232750E13}" presName="circ2Tx" presStyleLbl="revTx" presStyleIdx="0" presStyleCnt="0">
        <dgm:presLayoutVars>
          <dgm:chMax val="0"/>
          <dgm:chPref val="0"/>
          <dgm:bulletEnabled val="1"/>
        </dgm:presLayoutVars>
      </dgm:prSet>
      <dgm:spPr/>
    </dgm:pt>
    <dgm:pt modelId="{1FD45D0C-DBA7-4071-B30B-2FEB72515148}" type="pres">
      <dgm:prSet presAssocID="{B352F3DE-0951-4B87-B273-AE36DC8FD1FD}" presName="circ3" presStyleLbl="vennNode1" presStyleIdx="2" presStyleCnt="3" custLinFactNeighborX="5300"/>
      <dgm:spPr/>
    </dgm:pt>
    <dgm:pt modelId="{7562F373-C1D3-4B8B-AD8F-7921B45D106E}" type="pres">
      <dgm:prSet presAssocID="{B352F3DE-0951-4B87-B273-AE36DC8FD1FD}" presName="circ3Tx" presStyleLbl="revTx" presStyleIdx="0" presStyleCnt="0">
        <dgm:presLayoutVars>
          <dgm:chMax val="0"/>
          <dgm:chPref val="0"/>
          <dgm:bulletEnabled val="1"/>
        </dgm:presLayoutVars>
      </dgm:prSet>
      <dgm:spPr/>
    </dgm:pt>
  </dgm:ptLst>
  <dgm:cxnLst>
    <dgm:cxn modelId="{2CB06715-40BE-42D1-BA2C-D631F9ED2A03}" type="presOf" srcId="{B352F3DE-0951-4B87-B273-AE36DC8FD1FD}" destId="{1FD45D0C-DBA7-4071-B30B-2FEB72515148}" srcOrd="0" destOrd="0" presId="urn:microsoft.com/office/officeart/2005/8/layout/venn1"/>
    <dgm:cxn modelId="{CC6F5825-39FF-42B2-9A84-880CDDBE6384}" srcId="{AA898027-BF36-48D6-8A71-6C726343FD17}" destId="{2195E498-FDAA-40D0-B22A-06A232750E13}" srcOrd="1" destOrd="0" parTransId="{78CEC1B3-784C-4B21-BDF0-FC2484004DAE}" sibTransId="{7F6717A2-919D-4C5F-BEEB-1DA841E1C8F9}"/>
    <dgm:cxn modelId="{ADA6223C-0EE2-454A-8430-05B5F97E6736}" srcId="{AA898027-BF36-48D6-8A71-6C726343FD17}" destId="{B352F3DE-0951-4B87-B273-AE36DC8FD1FD}" srcOrd="2" destOrd="0" parTransId="{C5D45D77-4CC2-4817-888F-03E7649A0F02}" sibTransId="{CD2817B4-58F6-4EC2-85F9-012D56DDF290}"/>
    <dgm:cxn modelId="{5820DB7B-E6BE-4D24-9973-38E03FA51410}" type="presOf" srcId="{8FD841BD-4CC2-4E4E-82D4-81A8C7819A97}" destId="{47497405-34D8-48BD-93D8-2C796F5F8772}" srcOrd="1" destOrd="0" presId="urn:microsoft.com/office/officeart/2005/8/layout/venn1"/>
    <dgm:cxn modelId="{8BA928A0-F314-474A-A09F-BED3BD3633A2}" type="presOf" srcId="{2195E498-FDAA-40D0-B22A-06A232750E13}" destId="{B1A50779-BEB7-4A47-BE50-61DB394FFB01}" srcOrd="1" destOrd="0" presId="urn:microsoft.com/office/officeart/2005/8/layout/venn1"/>
    <dgm:cxn modelId="{E97F25A2-5D69-4CAC-B7AB-7BABAD53E9FB}" type="presOf" srcId="{AA898027-BF36-48D6-8A71-6C726343FD17}" destId="{B85672EF-333D-4701-94ED-351B8D95C561}" srcOrd="0" destOrd="0" presId="urn:microsoft.com/office/officeart/2005/8/layout/venn1"/>
    <dgm:cxn modelId="{79AA83B3-7A27-4DCE-9549-9B6F5060B7C0}" type="presOf" srcId="{8FD841BD-4CC2-4E4E-82D4-81A8C7819A97}" destId="{F373E353-D7AF-41B8-BD2C-F99D73D883FE}" srcOrd="0" destOrd="0" presId="urn:microsoft.com/office/officeart/2005/8/layout/venn1"/>
    <dgm:cxn modelId="{A2CBADC2-D586-4C92-9AED-D1B901AF91D5}" srcId="{AA898027-BF36-48D6-8A71-6C726343FD17}" destId="{8FD841BD-4CC2-4E4E-82D4-81A8C7819A97}" srcOrd="0" destOrd="0" parTransId="{F4BAB7CC-53B4-4CE1-A095-9DA602E74625}" sibTransId="{C6629B0A-F6C9-40A8-83D2-F08BF74626B5}"/>
    <dgm:cxn modelId="{03B0D5C8-0293-41D0-A899-565AF7A26D66}" type="presOf" srcId="{B352F3DE-0951-4B87-B273-AE36DC8FD1FD}" destId="{7562F373-C1D3-4B8B-AD8F-7921B45D106E}" srcOrd="1" destOrd="0" presId="urn:microsoft.com/office/officeart/2005/8/layout/venn1"/>
    <dgm:cxn modelId="{9A91A8E3-B54C-4979-8734-D31684082DFF}" type="presOf" srcId="{2195E498-FDAA-40D0-B22A-06A232750E13}" destId="{FF225A43-4B81-45D5-87A2-E16395E1541E}" srcOrd="0" destOrd="0" presId="urn:microsoft.com/office/officeart/2005/8/layout/venn1"/>
    <dgm:cxn modelId="{C8C23D31-C7C7-4F08-ACF1-FC9DD11D11C8}" type="presParOf" srcId="{B85672EF-333D-4701-94ED-351B8D95C561}" destId="{F373E353-D7AF-41B8-BD2C-F99D73D883FE}" srcOrd="0" destOrd="0" presId="urn:microsoft.com/office/officeart/2005/8/layout/venn1"/>
    <dgm:cxn modelId="{06A2C2C4-4BC4-43AA-A550-BB1E04A2FE48}" type="presParOf" srcId="{B85672EF-333D-4701-94ED-351B8D95C561}" destId="{47497405-34D8-48BD-93D8-2C796F5F8772}" srcOrd="1" destOrd="0" presId="urn:microsoft.com/office/officeart/2005/8/layout/venn1"/>
    <dgm:cxn modelId="{BB2806F0-0674-4F8C-9DFE-36916B6D8EDA}" type="presParOf" srcId="{B85672EF-333D-4701-94ED-351B8D95C561}" destId="{FF225A43-4B81-45D5-87A2-E16395E1541E}" srcOrd="2" destOrd="0" presId="urn:microsoft.com/office/officeart/2005/8/layout/venn1"/>
    <dgm:cxn modelId="{3603F5E4-8FF9-4D3E-A47E-EDCEEAE7D541}" type="presParOf" srcId="{B85672EF-333D-4701-94ED-351B8D95C561}" destId="{B1A50779-BEB7-4A47-BE50-61DB394FFB01}" srcOrd="3" destOrd="0" presId="urn:microsoft.com/office/officeart/2005/8/layout/venn1"/>
    <dgm:cxn modelId="{3EBE3E4F-51D1-499C-8B6F-77DD5409C247}" type="presParOf" srcId="{B85672EF-333D-4701-94ED-351B8D95C561}" destId="{1FD45D0C-DBA7-4071-B30B-2FEB72515148}" srcOrd="4" destOrd="0" presId="urn:microsoft.com/office/officeart/2005/8/layout/venn1"/>
    <dgm:cxn modelId="{7DB71C65-4F47-4DA1-9FE3-BE4E937A8B04}" type="presParOf" srcId="{B85672EF-333D-4701-94ED-351B8D95C561}" destId="{7562F373-C1D3-4B8B-AD8F-7921B45D106E}"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898027-BF36-48D6-8A71-6C726343FD17}" type="doc">
      <dgm:prSet loTypeId="urn:microsoft.com/office/officeart/2005/8/layout/venn1" loCatId="relationship" qsTypeId="urn:microsoft.com/office/officeart/2005/8/quickstyle/simple1" qsCatId="simple" csTypeId="urn:microsoft.com/office/officeart/2005/8/colors/colorful5" csCatId="colorful" phldr="1"/>
      <dgm:spPr/>
    </dgm:pt>
    <dgm:pt modelId="{8FD841BD-4CC2-4E4E-82D4-81A8C7819A97}">
      <dgm:prSet phldrT="[テキスト]"/>
      <dgm:spPr/>
      <dgm:t>
        <a:bodyPr/>
        <a:lstStyle/>
        <a:p>
          <a:endParaRPr kumimoji="1" lang="ja-JP" altLang="en-US" dirty="0">
            <a:latin typeface="HGPｺﾞｼｯｸM" panose="020B0600000000000000" pitchFamily="50" charset="-128"/>
            <a:ea typeface="HGPｺﾞｼｯｸM" panose="020B0600000000000000" pitchFamily="50" charset="-128"/>
          </a:endParaRPr>
        </a:p>
      </dgm:t>
    </dgm:pt>
    <dgm:pt modelId="{F4BAB7CC-53B4-4CE1-A095-9DA602E74625}" type="parTrans" cxnId="{A2CBADC2-D586-4C92-9AED-D1B901AF91D5}">
      <dgm:prSet/>
      <dgm:spPr/>
      <dgm:t>
        <a:bodyPr/>
        <a:lstStyle/>
        <a:p>
          <a:endParaRPr kumimoji="1" lang="ja-JP" altLang="en-US">
            <a:latin typeface="HGPｺﾞｼｯｸM" panose="020B0600000000000000" pitchFamily="50" charset="-128"/>
            <a:ea typeface="HGPｺﾞｼｯｸM" panose="020B0600000000000000" pitchFamily="50" charset="-128"/>
          </a:endParaRPr>
        </a:p>
      </dgm:t>
    </dgm:pt>
    <dgm:pt modelId="{C6629B0A-F6C9-40A8-83D2-F08BF74626B5}" type="sibTrans" cxnId="{A2CBADC2-D586-4C92-9AED-D1B901AF91D5}">
      <dgm:prSet/>
      <dgm:spPr/>
      <dgm:t>
        <a:bodyPr/>
        <a:lstStyle/>
        <a:p>
          <a:endParaRPr kumimoji="1" lang="ja-JP" altLang="en-US">
            <a:latin typeface="HGPｺﾞｼｯｸM" panose="020B0600000000000000" pitchFamily="50" charset="-128"/>
            <a:ea typeface="HGPｺﾞｼｯｸM" panose="020B0600000000000000" pitchFamily="50" charset="-128"/>
          </a:endParaRPr>
        </a:p>
      </dgm:t>
    </dgm:pt>
    <dgm:pt modelId="{2195E498-FDAA-40D0-B22A-06A232750E13}">
      <dgm:prSet phldrT="[テキスト]"/>
      <dgm:spPr/>
      <dgm:t>
        <a:bodyPr/>
        <a:lstStyle/>
        <a:p>
          <a:endParaRPr kumimoji="1" lang="ja-JP" altLang="en-US" dirty="0">
            <a:latin typeface="HGPｺﾞｼｯｸM" panose="020B0600000000000000" pitchFamily="50" charset="-128"/>
            <a:ea typeface="HGPｺﾞｼｯｸM" panose="020B0600000000000000" pitchFamily="50" charset="-128"/>
          </a:endParaRPr>
        </a:p>
      </dgm:t>
    </dgm:pt>
    <dgm:pt modelId="{78CEC1B3-784C-4B21-BDF0-FC2484004DAE}" type="parTrans" cxnId="{CC6F5825-39FF-42B2-9A84-880CDDBE6384}">
      <dgm:prSet/>
      <dgm:spPr/>
      <dgm:t>
        <a:bodyPr/>
        <a:lstStyle/>
        <a:p>
          <a:endParaRPr kumimoji="1" lang="ja-JP" altLang="en-US">
            <a:latin typeface="HGPｺﾞｼｯｸM" panose="020B0600000000000000" pitchFamily="50" charset="-128"/>
            <a:ea typeface="HGPｺﾞｼｯｸM" panose="020B0600000000000000" pitchFamily="50" charset="-128"/>
          </a:endParaRPr>
        </a:p>
      </dgm:t>
    </dgm:pt>
    <dgm:pt modelId="{7F6717A2-919D-4C5F-BEEB-1DA841E1C8F9}" type="sibTrans" cxnId="{CC6F5825-39FF-42B2-9A84-880CDDBE6384}">
      <dgm:prSet/>
      <dgm:spPr/>
      <dgm:t>
        <a:bodyPr/>
        <a:lstStyle/>
        <a:p>
          <a:endParaRPr kumimoji="1" lang="ja-JP" altLang="en-US">
            <a:latin typeface="HGPｺﾞｼｯｸM" panose="020B0600000000000000" pitchFamily="50" charset="-128"/>
            <a:ea typeface="HGPｺﾞｼｯｸM" panose="020B0600000000000000" pitchFamily="50" charset="-128"/>
          </a:endParaRPr>
        </a:p>
      </dgm:t>
    </dgm:pt>
    <dgm:pt modelId="{B352F3DE-0951-4B87-B273-AE36DC8FD1FD}">
      <dgm:prSet phldrT="[テキスト]"/>
      <dgm:spPr/>
      <dgm:t>
        <a:bodyPr/>
        <a:lstStyle/>
        <a:p>
          <a:endParaRPr kumimoji="1" lang="ja-JP" altLang="en-US" dirty="0">
            <a:latin typeface="HGPｺﾞｼｯｸM" panose="020B0600000000000000" pitchFamily="50" charset="-128"/>
            <a:ea typeface="HGPｺﾞｼｯｸM" panose="020B0600000000000000" pitchFamily="50" charset="-128"/>
          </a:endParaRPr>
        </a:p>
      </dgm:t>
    </dgm:pt>
    <dgm:pt modelId="{C5D45D77-4CC2-4817-888F-03E7649A0F02}" type="parTrans" cxnId="{ADA6223C-0EE2-454A-8430-05B5F97E6736}">
      <dgm:prSet/>
      <dgm:spPr/>
      <dgm:t>
        <a:bodyPr/>
        <a:lstStyle/>
        <a:p>
          <a:endParaRPr kumimoji="1" lang="ja-JP" altLang="en-US">
            <a:latin typeface="HGPｺﾞｼｯｸM" panose="020B0600000000000000" pitchFamily="50" charset="-128"/>
            <a:ea typeface="HGPｺﾞｼｯｸM" panose="020B0600000000000000" pitchFamily="50" charset="-128"/>
          </a:endParaRPr>
        </a:p>
      </dgm:t>
    </dgm:pt>
    <dgm:pt modelId="{CD2817B4-58F6-4EC2-85F9-012D56DDF290}" type="sibTrans" cxnId="{ADA6223C-0EE2-454A-8430-05B5F97E6736}">
      <dgm:prSet/>
      <dgm:spPr/>
      <dgm:t>
        <a:bodyPr/>
        <a:lstStyle/>
        <a:p>
          <a:endParaRPr kumimoji="1" lang="ja-JP" altLang="en-US">
            <a:latin typeface="HGPｺﾞｼｯｸM" panose="020B0600000000000000" pitchFamily="50" charset="-128"/>
            <a:ea typeface="HGPｺﾞｼｯｸM" panose="020B0600000000000000" pitchFamily="50" charset="-128"/>
          </a:endParaRPr>
        </a:p>
      </dgm:t>
    </dgm:pt>
    <dgm:pt modelId="{B85672EF-333D-4701-94ED-351B8D95C561}" type="pres">
      <dgm:prSet presAssocID="{AA898027-BF36-48D6-8A71-6C726343FD17}" presName="compositeShape" presStyleCnt="0">
        <dgm:presLayoutVars>
          <dgm:chMax val="7"/>
          <dgm:dir/>
          <dgm:resizeHandles val="exact"/>
        </dgm:presLayoutVars>
      </dgm:prSet>
      <dgm:spPr/>
    </dgm:pt>
    <dgm:pt modelId="{F373E353-D7AF-41B8-BD2C-F99D73D883FE}" type="pres">
      <dgm:prSet presAssocID="{8FD841BD-4CC2-4E4E-82D4-81A8C7819A97}" presName="circ1" presStyleLbl="vennNode1" presStyleIdx="0" presStyleCnt="3" custLinFactNeighborX="-32470" custLinFactNeighborY="4345"/>
      <dgm:spPr/>
    </dgm:pt>
    <dgm:pt modelId="{47497405-34D8-48BD-93D8-2C796F5F8772}" type="pres">
      <dgm:prSet presAssocID="{8FD841BD-4CC2-4E4E-82D4-81A8C7819A97}" presName="circ1Tx" presStyleLbl="revTx" presStyleIdx="0" presStyleCnt="0">
        <dgm:presLayoutVars>
          <dgm:chMax val="0"/>
          <dgm:chPref val="0"/>
          <dgm:bulletEnabled val="1"/>
        </dgm:presLayoutVars>
      </dgm:prSet>
      <dgm:spPr/>
    </dgm:pt>
    <dgm:pt modelId="{FF225A43-4B81-45D5-87A2-E16395E1541E}" type="pres">
      <dgm:prSet presAssocID="{2195E498-FDAA-40D0-B22A-06A232750E13}" presName="circ2" presStyleLbl="vennNode1" presStyleIdx="1" presStyleCnt="3" custLinFactNeighborX="-33500" custLinFactNeighborY="2083"/>
      <dgm:spPr/>
    </dgm:pt>
    <dgm:pt modelId="{B1A50779-BEB7-4A47-BE50-61DB394FFB01}" type="pres">
      <dgm:prSet presAssocID="{2195E498-FDAA-40D0-B22A-06A232750E13}" presName="circ2Tx" presStyleLbl="revTx" presStyleIdx="0" presStyleCnt="0">
        <dgm:presLayoutVars>
          <dgm:chMax val="0"/>
          <dgm:chPref val="0"/>
          <dgm:bulletEnabled val="1"/>
        </dgm:presLayoutVars>
      </dgm:prSet>
      <dgm:spPr/>
    </dgm:pt>
    <dgm:pt modelId="{1FD45D0C-DBA7-4071-B30B-2FEB72515148}" type="pres">
      <dgm:prSet presAssocID="{B352F3DE-0951-4B87-B273-AE36DC8FD1FD}" presName="circ3" presStyleLbl="vennNode1" presStyleIdx="2" presStyleCnt="3" custLinFactNeighborX="-33501" custLinFactNeighborY="2083"/>
      <dgm:spPr/>
    </dgm:pt>
    <dgm:pt modelId="{7562F373-C1D3-4B8B-AD8F-7921B45D106E}" type="pres">
      <dgm:prSet presAssocID="{B352F3DE-0951-4B87-B273-AE36DC8FD1FD}" presName="circ3Tx" presStyleLbl="revTx" presStyleIdx="0" presStyleCnt="0">
        <dgm:presLayoutVars>
          <dgm:chMax val="0"/>
          <dgm:chPref val="0"/>
          <dgm:bulletEnabled val="1"/>
        </dgm:presLayoutVars>
      </dgm:prSet>
      <dgm:spPr/>
    </dgm:pt>
  </dgm:ptLst>
  <dgm:cxnLst>
    <dgm:cxn modelId="{3FADE80E-DE44-411C-97CB-BF576C0892AE}" type="presOf" srcId="{B352F3DE-0951-4B87-B273-AE36DC8FD1FD}" destId="{1FD45D0C-DBA7-4071-B30B-2FEB72515148}" srcOrd="0" destOrd="0" presId="urn:microsoft.com/office/officeart/2005/8/layout/venn1"/>
    <dgm:cxn modelId="{CC6F5825-39FF-42B2-9A84-880CDDBE6384}" srcId="{AA898027-BF36-48D6-8A71-6C726343FD17}" destId="{2195E498-FDAA-40D0-B22A-06A232750E13}" srcOrd="1" destOrd="0" parTransId="{78CEC1B3-784C-4B21-BDF0-FC2484004DAE}" sibTransId="{7F6717A2-919D-4C5F-BEEB-1DA841E1C8F9}"/>
    <dgm:cxn modelId="{07E67F29-FFE5-4420-8D56-23DCAB62365A}" type="presOf" srcId="{8FD841BD-4CC2-4E4E-82D4-81A8C7819A97}" destId="{47497405-34D8-48BD-93D8-2C796F5F8772}" srcOrd="1" destOrd="0" presId="urn:microsoft.com/office/officeart/2005/8/layout/venn1"/>
    <dgm:cxn modelId="{ADA6223C-0EE2-454A-8430-05B5F97E6736}" srcId="{AA898027-BF36-48D6-8A71-6C726343FD17}" destId="{B352F3DE-0951-4B87-B273-AE36DC8FD1FD}" srcOrd="2" destOrd="0" parTransId="{C5D45D77-4CC2-4817-888F-03E7649A0F02}" sibTransId="{CD2817B4-58F6-4EC2-85F9-012D56DDF290}"/>
    <dgm:cxn modelId="{81E5E460-FBCB-4F69-8834-D73292BCB9BC}" type="presOf" srcId="{AA898027-BF36-48D6-8A71-6C726343FD17}" destId="{B85672EF-333D-4701-94ED-351B8D95C561}" srcOrd="0" destOrd="0" presId="urn:microsoft.com/office/officeart/2005/8/layout/venn1"/>
    <dgm:cxn modelId="{F0567271-B80F-4F12-A4EE-53AC792EA578}" type="presOf" srcId="{2195E498-FDAA-40D0-B22A-06A232750E13}" destId="{B1A50779-BEB7-4A47-BE50-61DB394FFB01}" srcOrd="1" destOrd="0" presId="urn:microsoft.com/office/officeart/2005/8/layout/venn1"/>
    <dgm:cxn modelId="{A5FB8C7C-3B63-4536-808D-7C469AAECA55}" type="presOf" srcId="{8FD841BD-4CC2-4E4E-82D4-81A8C7819A97}" destId="{F373E353-D7AF-41B8-BD2C-F99D73D883FE}" srcOrd="0" destOrd="0" presId="urn:microsoft.com/office/officeart/2005/8/layout/venn1"/>
    <dgm:cxn modelId="{DE96C2B9-8891-40BC-B94D-1D9070E93A0A}" type="presOf" srcId="{B352F3DE-0951-4B87-B273-AE36DC8FD1FD}" destId="{7562F373-C1D3-4B8B-AD8F-7921B45D106E}" srcOrd="1" destOrd="0" presId="urn:microsoft.com/office/officeart/2005/8/layout/venn1"/>
    <dgm:cxn modelId="{A2CBADC2-D586-4C92-9AED-D1B901AF91D5}" srcId="{AA898027-BF36-48D6-8A71-6C726343FD17}" destId="{8FD841BD-4CC2-4E4E-82D4-81A8C7819A97}" srcOrd="0" destOrd="0" parTransId="{F4BAB7CC-53B4-4CE1-A095-9DA602E74625}" sibTransId="{C6629B0A-F6C9-40A8-83D2-F08BF74626B5}"/>
    <dgm:cxn modelId="{2F1D22DE-666F-4878-9D4A-BDBBB053206A}" type="presOf" srcId="{2195E498-FDAA-40D0-B22A-06A232750E13}" destId="{FF225A43-4B81-45D5-87A2-E16395E1541E}" srcOrd="0" destOrd="0" presId="urn:microsoft.com/office/officeart/2005/8/layout/venn1"/>
    <dgm:cxn modelId="{B68803C0-0C02-45CC-A22C-15C3A1C68CD1}" type="presParOf" srcId="{B85672EF-333D-4701-94ED-351B8D95C561}" destId="{F373E353-D7AF-41B8-BD2C-F99D73D883FE}" srcOrd="0" destOrd="0" presId="urn:microsoft.com/office/officeart/2005/8/layout/venn1"/>
    <dgm:cxn modelId="{1090CD26-EC43-4140-A92A-F76244C3471B}" type="presParOf" srcId="{B85672EF-333D-4701-94ED-351B8D95C561}" destId="{47497405-34D8-48BD-93D8-2C796F5F8772}" srcOrd="1" destOrd="0" presId="urn:microsoft.com/office/officeart/2005/8/layout/venn1"/>
    <dgm:cxn modelId="{554B81B7-057C-419C-B777-615B382758CC}" type="presParOf" srcId="{B85672EF-333D-4701-94ED-351B8D95C561}" destId="{FF225A43-4B81-45D5-87A2-E16395E1541E}" srcOrd="2" destOrd="0" presId="urn:microsoft.com/office/officeart/2005/8/layout/venn1"/>
    <dgm:cxn modelId="{7195BE71-6A0C-4C51-AFFC-88B52CCD4A97}" type="presParOf" srcId="{B85672EF-333D-4701-94ED-351B8D95C561}" destId="{B1A50779-BEB7-4A47-BE50-61DB394FFB01}" srcOrd="3" destOrd="0" presId="urn:microsoft.com/office/officeart/2005/8/layout/venn1"/>
    <dgm:cxn modelId="{871188E9-0CE3-4A85-81A4-E03725D87338}" type="presParOf" srcId="{B85672EF-333D-4701-94ED-351B8D95C561}" destId="{1FD45D0C-DBA7-4071-B30B-2FEB72515148}" srcOrd="4" destOrd="0" presId="urn:microsoft.com/office/officeart/2005/8/layout/venn1"/>
    <dgm:cxn modelId="{C1E25F91-965B-432C-8452-E6571982A2BA}" type="presParOf" srcId="{B85672EF-333D-4701-94ED-351B8D95C561}" destId="{7562F373-C1D3-4B8B-AD8F-7921B45D106E}"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3E353-D7AF-41B8-BD2C-F99D73D883FE}">
      <dsp:nvSpPr>
        <dsp:cNvPr id="0" name=""/>
        <dsp:cNvSpPr/>
      </dsp:nvSpPr>
      <dsp:spPr>
        <a:xfrm>
          <a:off x="2141347" y="4861"/>
          <a:ext cx="2623023" cy="2623023"/>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955800">
            <a:lnSpc>
              <a:spcPct val="90000"/>
            </a:lnSpc>
            <a:spcBef>
              <a:spcPct val="0"/>
            </a:spcBef>
            <a:spcAft>
              <a:spcPct val="35000"/>
            </a:spcAft>
            <a:buNone/>
          </a:pPr>
          <a:r>
            <a:rPr kumimoji="1" lang="en-US" altLang="ja-JP" sz="4400" kern="1200" dirty="0">
              <a:latin typeface="HGPｺﾞｼｯｸM" panose="020B0600000000000000" pitchFamily="50" charset="-128"/>
              <a:ea typeface="HGPｺﾞｼｯｸM" panose="020B0600000000000000" pitchFamily="50" charset="-128"/>
            </a:rPr>
            <a:t>CAN</a:t>
          </a:r>
          <a:endParaRPr kumimoji="1" lang="ja-JP" altLang="en-US" sz="4400" kern="1200" dirty="0">
            <a:latin typeface="HGPｺﾞｼｯｸM" panose="020B0600000000000000" pitchFamily="50" charset="-128"/>
            <a:ea typeface="HGPｺﾞｼｯｸM" panose="020B0600000000000000" pitchFamily="50" charset="-128"/>
          </a:endParaRPr>
        </a:p>
      </dsp:txBody>
      <dsp:txXfrm>
        <a:off x="2491083" y="463890"/>
        <a:ext cx="1923550" cy="1180360"/>
      </dsp:txXfrm>
    </dsp:sp>
    <dsp:sp modelId="{FF225A43-4B81-45D5-87A2-E16395E1541E}">
      <dsp:nvSpPr>
        <dsp:cNvPr id="0" name=""/>
        <dsp:cNvSpPr/>
      </dsp:nvSpPr>
      <dsp:spPr>
        <a:xfrm>
          <a:off x="3077434" y="1694036"/>
          <a:ext cx="2623023" cy="2623023"/>
        </a:xfrm>
        <a:prstGeom prst="ellipse">
          <a:avLst/>
        </a:prstGeom>
        <a:solidFill>
          <a:schemeClr val="accent5">
            <a:alpha val="50000"/>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955800">
            <a:lnSpc>
              <a:spcPct val="90000"/>
            </a:lnSpc>
            <a:spcBef>
              <a:spcPct val="0"/>
            </a:spcBef>
            <a:spcAft>
              <a:spcPct val="35000"/>
            </a:spcAft>
            <a:buNone/>
          </a:pPr>
          <a:r>
            <a:rPr kumimoji="1" lang="en-US" altLang="ja-JP" sz="4400" kern="1200" dirty="0">
              <a:latin typeface="HGPｺﾞｼｯｸM" panose="020B0600000000000000" pitchFamily="50" charset="-128"/>
              <a:ea typeface="HGPｺﾞｼｯｸM" panose="020B0600000000000000" pitchFamily="50" charset="-128"/>
            </a:rPr>
            <a:t>WILL</a:t>
          </a:r>
          <a:endParaRPr kumimoji="1" lang="ja-JP" altLang="en-US" sz="4400" kern="1200" dirty="0">
            <a:latin typeface="HGPｺﾞｼｯｸM" panose="020B0600000000000000" pitchFamily="50" charset="-128"/>
            <a:ea typeface="HGPｺﾞｼｯｸM" panose="020B0600000000000000" pitchFamily="50" charset="-128"/>
          </a:endParaRPr>
        </a:p>
      </dsp:txBody>
      <dsp:txXfrm>
        <a:off x="3879642" y="2371650"/>
        <a:ext cx="1573814" cy="1442662"/>
      </dsp:txXfrm>
    </dsp:sp>
    <dsp:sp modelId="{1FD45D0C-DBA7-4071-B30B-2FEB72515148}">
      <dsp:nvSpPr>
        <dsp:cNvPr id="0" name=""/>
        <dsp:cNvSpPr/>
      </dsp:nvSpPr>
      <dsp:spPr>
        <a:xfrm>
          <a:off x="1205234" y="1694036"/>
          <a:ext cx="2623023" cy="2623023"/>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955800">
            <a:lnSpc>
              <a:spcPct val="90000"/>
            </a:lnSpc>
            <a:spcBef>
              <a:spcPct val="0"/>
            </a:spcBef>
            <a:spcAft>
              <a:spcPct val="35000"/>
            </a:spcAft>
            <a:buNone/>
          </a:pPr>
          <a:r>
            <a:rPr kumimoji="1" lang="en-US" altLang="ja-JP" sz="4400" kern="1200" dirty="0">
              <a:latin typeface="HGPｺﾞｼｯｸM" panose="020B0600000000000000" pitchFamily="50" charset="-128"/>
              <a:ea typeface="HGPｺﾞｼｯｸM" panose="020B0600000000000000" pitchFamily="50" charset="-128"/>
            </a:rPr>
            <a:t>MUST</a:t>
          </a:r>
          <a:endParaRPr kumimoji="1" lang="ja-JP" altLang="en-US" sz="4400" kern="1200" dirty="0">
            <a:latin typeface="HGPｺﾞｼｯｸM" panose="020B0600000000000000" pitchFamily="50" charset="-128"/>
            <a:ea typeface="HGPｺﾞｼｯｸM" panose="020B0600000000000000" pitchFamily="50" charset="-128"/>
          </a:endParaRPr>
        </a:p>
      </dsp:txBody>
      <dsp:txXfrm>
        <a:off x="1452235" y="2371650"/>
        <a:ext cx="1573814" cy="14426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3E353-D7AF-41B8-BD2C-F99D73D883FE}">
      <dsp:nvSpPr>
        <dsp:cNvPr id="0" name=""/>
        <dsp:cNvSpPr/>
      </dsp:nvSpPr>
      <dsp:spPr>
        <a:xfrm>
          <a:off x="1548188" y="207996"/>
          <a:ext cx="3235618" cy="3235618"/>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endParaRPr kumimoji="1" lang="ja-JP" altLang="en-US" sz="6500" kern="1200" dirty="0">
            <a:latin typeface="HGPｺﾞｼｯｸM" panose="020B0600000000000000" pitchFamily="50" charset="-128"/>
            <a:ea typeface="HGPｺﾞｼｯｸM" panose="020B0600000000000000" pitchFamily="50" charset="-128"/>
          </a:endParaRPr>
        </a:p>
      </dsp:txBody>
      <dsp:txXfrm>
        <a:off x="1979604" y="774229"/>
        <a:ext cx="2372787" cy="1456028"/>
      </dsp:txXfrm>
    </dsp:sp>
    <dsp:sp modelId="{FF225A43-4B81-45D5-87A2-E16395E1541E}">
      <dsp:nvSpPr>
        <dsp:cNvPr id="0" name=""/>
        <dsp:cNvSpPr/>
      </dsp:nvSpPr>
      <dsp:spPr>
        <a:xfrm>
          <a:off x="2682380" y="2157068"/>
          <a:ext cx="3235618" cy="3235618"/>
        </a:xfrm>
        <a:prstGeom prst="ellipse">
          <a:avLst/>
        </a:prstGeom>
        <a:solidFill>
          <a:schemeClr val="accent5">
            <a:alpha val="50000"/>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endParaRPr kumimoji="1" lang="ja-JP" altLang="en-US" sz="6500" kern="1200" dirty="0">
            <a:latin typeface="HGPｺﾞｼｯｸM" panose="020B0600000000000000" pitchFamily="50" charset="-128"/>
            <a:ea typeface="HGPｺﾞｼｯｸM" panose="020B0600000000000000" pitchFamily="50" charset="-128"/>
          </a:endParaRPr>
        </a:p>
      </dsp:txBody>
      <dsp:txXfrm>
        <a:off x="3671941" y="2992936"/>
        <a:ext cx="1941371" cy="1779590"/>
      </dsp:txXfrm>
    </dsp:sp>
    <dsp:sp modelId="{1FD45D0C-DBA7-4071-B30B-2FEB72515148}">
      <dsp:nvSpPr>
        <dsp:cNvPr id="0" name=""/>
        <dsp:cNvSpPr/>
      </dsp:nvSpPr>
      <dsp:spPr>
        <a:xfrm>
          <a:off x="347310" y="2157068"/>
          <a:ext cx="3235618" cy="3235618"/>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endParaRPr kumimoji="1" lang="ja-JP" altLang="en-US" sz="6500" kern="1200" dirty="0">
            <a:latin typeface="HGPｺﾞｼｯｸM" panose="020B0600000000000000" pitchFamily="50" charset="-128"/>
            <a:ea typeface="HGPｺﾞｼｯｸM" panose="020B0600000000000000" pitchFamily="50" charset="-128"/>
          </a:endParaRPr>
        </a:p>
      </dsp:txBody>
      <dsp:txXfrm>
        <a:off x="651997" y="2992936"/>
        <a:ext cx="1941371" cy="177959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FF887068-C3EB-4434-94A5-B630F2EED656}" type="slidenum">
              <a:rPr kumimoji="1" lang="ja-JP" altLang="en-US" smtClean="0"/>
              <a:t>‹#›</a:t>
            </a:fld>
            <a:endParaRPr kumimoji="1" lang="ja-JP" altLang="en-US"/>
          </a:p>
        </p:txBody>
      </p:sp>
    </p:spTree>
    <p:extLst>
      <p:ext uri="{BB962C8B-B14F-4D97-AF65-F5344CB8AC3E}">
        <p14:creationId xmlns:p14="http://schemas.microsoft.com/office/powerpoint/2010/main" val="213502329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050AC7D-9C99-49EC-A305-54A7D66C7013}" type="slidenum">
              <a:rPr kumimoji="1" lang="ja-JP" altLang="en-US" smtClean="0"/>
              <a:t>‹#›</a:t>
            </a:fld>
            <a:endParaRPr kumimoji="1" lang="ja-JP" altLang="en-US"/>
          </a:p>
        </p:txBody>
      </p:sp>
    </p:spTree>
    <p:extLst>
      <p:ext uri="{BB962C8B-B14F-4D97-AF65-F5344CB8AC3E}">
        <p14:creationId xmlns:p14="http://schemas.microsoft.com/office/powerpoint/2010/main" val="131100663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16E44B3-0F9A-4774-8842-9831A29A7124}" type="datetimeFigureOut">
              <a:rPr kumimoji="1" lang="ja-JP" altLang="en-US" smtClean="0"/>
              <a:t>2020/3/2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F6AA80-F4C8-4350-B058-1DC7B6834A39}" type="slidenum">
              <a:rPr kumimoji="1" lang="ja-JP" altLang="en-US" smtClean="0"/>
              <a:t>‹#›</a:t>
            </a:fld>
            <a:endParaRPr kumimoji="1" lang="ja-JP" altLang="en-US"/>
          </a:p>
        </p:txBody>
      </p:sp>
    </p:spTree>
    <p:extLst>
      <p:ext uri="{BB962C8B-B14F-4D97-AF65-F5344CB8AC3E}">
        <p14:creationId xmlns:p14="http://schemas.microsoft.com/office/powerpoint/2010/main" val="1517751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16E44B3-0F9A-4774-8842-9831A29A7124}" type="datetimeFigureOut">
              <a:rPr kumimoji="1" lang="ja-JP" altLang="en-US" smtClean="0"/>
              <a:t>2020/3/2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F6AA80-F4C8-4350-B058-1DC7B6834A39}" type="slidenum">
              <a:rPr kumimoji="1" lang="ja-JP" altLang="en-US" smtClean="0"/>
              <a:t>‹#›</a:t>
            </a:fld>
            <a:endParaRPr kumimoji="1" lang="ja-JP" altLang="en-US"/>
          </a:p>
        </p:txBody>
      </p:sp>
    </p:spTree>
    <p:extLst>
      <p:ext uri="{BB962C8B-B14F-4D97-AF65-F5344CB8AC3E}">
        <p14:creationId xmlns:p14="http://schemas.microsoft.com/office/powerpoint/2010/main" val="4162606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16E44B3-0F9A-4774-8842-9831A29A7124}" type="datetimeFigureOut">
              <a:rPr kumimoji="1" lang="ja-JP" altLang="en-US" smtClean="0"/>
              <a:t>2020/3/2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F6AA80-F4C8-4350-B058-1DC7B6834A39}" type="slidenum">
              <a:rPr kumimoji="1" lang="ja-JP" altLang="en-US" smtClean="0"/>
              <a:t>‹#›</a:t>
            </a:fld>
            <a:endParaRPr kumimoji="1" lang="ja-JP" altLang="en-US"/>
          </a:p>
        </p:txBody>
      </p:sp>
    </p:spTree>
    <p:extLst>
      <p:ext uri="{BB962C8B-B14F-4D97-AF65-F5344CB8AC3E}">
        <p14:creationId xmlns:p14="http://schemas.microsoft.com/office/powerpoint/2010/main" val="1467592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16E44B3-0F9A-4774-8842-9831A29A7124}" type="datetimeFigureOut">
              <a:rPr kumimoji="1" lang="ja-JP" altLang="en-US" smtClean="0"/>
              <a:t>2020/3/2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F6AA80-F4C8-4350-B058-1DC7B6834A39}" type="slidenum">
              <a:rPr kumimoji="1" lang="ja-JP" altLang="en-US" smtClean="0"/>
              <a:t>‹#›</a:t>
            </a:fld>
            <a:endParaRPr kumimoji="1" lang="ja-JP" altLang="en-US"/>
          </a:p>
        </p:txBody>
      </p:sp>
    </p:spTree>
    <p:extLst>
      <p:ext uri="{BB962C8B-B14F-4D97-AF65-F5344CB8AC3E}">
        <p14:creationId xmlns:p14="http://schemas.microsoft.com/office/powerpoint/2010/main" val="4010181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16E44B3-0F9A-4774-8842-9831A29A7124}" type="datetimeFigureOut">
              <a:rPr kumimoji="1" lang="ja-JP" altLang="en-US" smtClean="0"/>
              <a:t>2020/3/2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CF6AA80-F4C8-4350-B058-1DC7B6834A39}" type="slidenum">
              <a:rPr kumimoji="1" lang="ja-JP" altLang="en-US" smtClean="0"/>
              <a:t>‹#›</a:t>
            </a:fld>
            <a:endParaRPr kumimoji="1" lang="ja-JP" altLang="en-US"/>
          </a:p>
        </p:txBody>
      </p:sp>
    </p:spTree>
    <p:extLst>
      <p:ext uri="{BB962C8B-B14F-4D97-AF65-F5344CB8AC3E}">
        <p14:creationId xmlns:p14="http://schemas.microsoft.com/office/powerpoint/2010/main" val="371712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16E44B3-0F9A-4774-8842-9831A29A7124}" type="datetimeFigureOut">
              <a:rPr kumimoji="1" lang="ja-JP" altLang="en-US" smtClean="0"/>
              <a:t>2020/3/2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CF6AA80-F4C8-4350-B058-1DC7B6834A39}" type="slidenum">
              <a:rPr kumimoji="1" lang="ja-JP" altLang="en-US" smtClean="0"/>
              <a:t>‹#›</a:t>
            </a:fld>
            <a:endParaRPr kumimoji="1" lang="ja-JP" altLang="en-US"/>
          </a:p>
        </p:txBody>
      </p:sp>
    </p:spTree>
    <p:extLst>
      <p:ext uri="{BB962C8B-B14F-4D97-AF65-F5344CB8AC3E}">
        <p14:creationId xmlns:p14="http://schemas.microsoft.com/office/powerpoint/2010/main" val="1258344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16E44B3-0F9A-4774-8842-9831A29A7124}" type="datetimeFigureOut">
              <a:rPr kumimoji="1" lang="ja-JP" altLang="en-US" smtClean="0"/>
              <a:t>2020/3/2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CF6AA80-F4C8-4350-B058-1DC7B6834A39}" type="slidenum">
              <a:rPr kumimoji="1" lang="ja-JP" altLang="en-US" smtClean="0"/>
              <a:t>‹#›</a:t>
            </a:fld>
            <a:endParaRPr kumimoji="1" lang="ja-JP" altLang="en-US"/>
          </a:p>
        </p:txBody>
      </p:sp>
    </p:spTree>
    <p:extLst>
      <p:ext uri="{BB962C8B-B14F-4D97-AF65-F5344CB8AC3E}">
        <p14:creationId xmlns:p14="http://schemas.microsoft.com/office/powerpoint/2010/main" val="3660113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16E44B3-0F9A-4774-8842-9831A29A7124}" type="datetimeFigureOut">
              <a:rPr kumimoji="1" lang="ja-JP" altLang="en-US" smtClean="0"/>
              <a:t>2020/3/2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CF6AA80-F4C8-4350-B058-1DC7B6834A39}" type="slidenum">
              <a:rPr kumimoji="1" lang="ja-JP" altLang="en-US" smtClean="0"/>
              <a:t>‹#›</a:t>
            </a:fld>
            <a:endParaRPr kumimoji="1" lang="ja-JP" altLang="en-US"/>
          </a:p>
        </p:txBody>
      </p:sp>
    </p:spTree>
    <p:extLst>
      <p:ext uri="{BB962C8B-B14F-4D97-AF65-F5344CB8AC3E}">
        <p14:creationId xmlns:p14="http://schemas.microsoft.com/office/powerpoint/2010/main" val="139930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16E44B3-0F9A-4774-8842-9831A29A7124}" type="datetimeFigureOut">
              <a:rPr kumimoji="1" lang="ja-JP" altLang="en-US" smtClean="0"/>
              <a:t>2020/3/2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CF6AA80-F4C8-4350-B058-1DC7B6834A39}" type="slidenum">
              <a:rPr kumimoji="1" lang="ja-JP" altLang="en-US" smtClean="0"/>
              <a:t>‹#›</a:t>
            </a:fld>
            <a:endParaRPr kumimoji="1" lang="ja-JP" altLang="en-US"/>
          </a:p>
        </p:txBody>
      </p:sp>
    </p:spTree>
    <p:extLst>
      <p:ext uri="{BB962C8B-B14F-4D97-AF65-F5344CB8AC3E}">
        <p14:creationId xmlns:p14="http://schemas.microsoft.com/office/powerpoint/2010/main" val="315711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16E44B3-0F9A-4774-8842-9831A29A7124}" type="datetimeFigureOut">
              <a:rPr kumimoji="1" lang="ja-JP" altLang="en-US" smtClean="0"/>
              <a:t>2020/3/2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CF6AA80-F4C8-4350-B058-1DC7B6834A39}" type="slidenum">
              <a:rPr kumimoji="1" lang="ja-JP" altLang="en-US" smtClean="0"/>
              <a:t>‹#›</a:t>
            </a:fld>
            <a:endParaRPr kumimoji="1" lang="ja-JP" altLang="en-US"/>
          </a:p>
        </p:txBody>
      </p:sp>
    </p:spTree>
    <p:extLst>
      <p:ext uri="{BB962C8B-B14F-4D97-AF65-F5344CB8AC3E}">
        <p14:creationId xmlns:p14="http://schemas.microsoft.com/office/powerpoint/2010/main" val="3529932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16E44B3-0F9A-4774-8842-9831A29A7124}" type="datetimeFigureOut">
              <a:rPr kumimoji="1" lang="ja-JP" altLang="en-US" smtClean="0"/>
              <a:t>2020/3/2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CF6AA80-F4C8-4350-B058-1DC7B6834A39}" type="slidenum">
              <a:rPr kumimoji="1" lang="ja-JP" altLang="en-US" smtClean="0"/>
              <a:t>‹#›</a:t>
            </a:fld>
            <a:endParaRPr kumimoji="1" lang="ja-JP" altLang="en-US"/>
          </a:p>
        </p:txBody>
      </p:sp>
    </p:spTree>
    <p:extLst>
      <p:ext uri="{BB962C8B-B14F-4D97-AF65-F5344CB8AC3E}">
        <p14:creationId xmlns:p14="http://schemas.microsoft.com/office/powerpoint/2010/main" val="3982518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E44B3-0F9A-4774-8842-9831A29A7124}" type="datetimeFigureOut">
              <a:rPr kumimoji="1" lang="ja-JP" altLang="en-US" smtClean="0"/>
              <a:t>2020/3/2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6AA80-F4C8-4350-B058-1DC7B6834A39}" type="slidenum">
              <a:rPr kumimoji="1" lang="ja-JP" altLang="en-US" smtClean="0"/>
              <a:t>‹#›</a:t>
            </a:fld>
            <a:endParaRPr kumimoji="1" lang="ja-JP" altLang="en-US"/>
          </a:p>
        </p:txBody>
      </p:sp>
    </p:spTree>
    <p:extLst>
      <p:ext uri="{BB962C8B-B14F-4D97-AF65-F5344CB8AC3E}">
        <p14:creationId xmlns:p14="http://schemas.microsoft.com/office/powerpoint/2010/main" val="1984519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a:t>資料１</a:t>
            </a:r>
            <a:r>
              <a:rPr lang="ja-JP" altLang="en-US" sz="3600" dirty="0"/>
              <a:t>：キャリアデザインに関わるシート</a:t>
            </a:r>
            <a:endParaRPr kumimoji="1" lang="ja-JP" altLang="en-US" sz="3600" dirty="0"/>
          </a:p>
        </p:txBody>
      </p:sp>
      <p:sp>
        <p:nvSpPr>
          <p:cNvPr id="3" name="コンテンツ プレースホルダー 2"/>
          <p:cNvSpPr>
            <a:spLocks noGrp="1"/>
          </p:cNvSpPr>
          <p:nvPr>
            <p:ph idx="1"/>
          </p:nvPr>
        </p:nvSpPr>
        <p:spPr>
          <a:xfrm>
            <a:off x="755576" y="1844824"/>
            <a:ext cx="7848872" cy="4525963"/>
          </a:xfrm>
        </p:spPr>
        <p:txBody>
          <a:bodyPr>
            <a:normAutofit/>
          </a:bodyPr>
          <a:lstStyle/>
          <a:p>
            <a:r>
              <a:rPr lang="ja-JP" altLang="en-US" dirty="0"/>
              <a:t>組織の中でのキャリアデザインの考え方</a:t>
            </a:r>
            <a:endParaRPr lang="en-US" altLang="ja-JP" dirty="0"/>
          </a:p>
          <a:p>
            <a:pPr marL="0" indent="0">
              <a:buNone/>
            </a:pPr>
            <a:endParaRPr lang="en-US" altLang="ja-JP" dirty="0"/>
          </a:p>
          <a:p>
            <a:r>
              <a:rPr lang="ja-JP" altLang="en-US" dirty="0"/>
              <a:t>自分を知るためのワーク</a:t>
            </a:r>
            <a:endParaRPr lang="en-US" altLang="ja-JP" dirty="0"/>
          </a:p>
          <a:p>
            <a:pPr marL="0" indent="0">
              <a:buNone/>
            </a:pPr>
            <a:endParaRPr lang="en-US" altLang="ja-JP" dirty="0"/>
          </a:p>
          <a:p>
            <a:r>
              <a:rPr kumimoji="1" lang="ja-JP" altLang="en-US" u="sng" dirty="0"/>
              <a:t>キャリアビジョンシート　＊要提出</a:t>
            </a:r>
            <a:endParaRPr kumimoji="1" lang="en-US" altLang="ja-JP" u="sng" dirty="0"/>
          </a:p>
          <a:p>
            <a:pPr marL="0" indent="0">
              <a:buNone/>
            </a:pPr>
            <a:r>
              <a:rPr lang="ja-JP" altLang="en-US" dirty="0"/>
              <a:t>　</a:t>
            </a:r>
            <a:endParaRPr lang="en-US" altLang="ja-JP" dirty="0"/>
          </a:p>
          <a:p>
            <a:r>
              <a:rPr lang="ja-JP" altLang="en-US" dirty="0"/>
              <a:t>キャリアプランニングシート</a:t>
            </a:r>
            <a:endParaRPr kumimoji="1" lang="en-US" altLang="ja-JP" dirty="0"/>
          </a:p>
        </p:txBody>
      </p:sp>
    </p:spTree>
    <p:extLst>
      <p:ext uri="{BB962C8B-B14F-4D97-AF65-F5344CB8AC3E}">
        <p14:creationId xmlns:p14="http://schemas.microsoft.com/office/powerpoint/2010/main" val="2637814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6741" y="634678"/>
            <a:ext cx="3851203" cy="562074"/>
          </a:xfrm>
        </p:spPr>
        <p:txBody>
          <a:bodyPr>
            <a:noAutofit/>
          </a:bodyPr>
          <a:lstStyle/>
          <a:p>
            <a:pPr algn="l"/>
            <a:r>
              <a:rPr lang="ja-JP" altLang="en-US" sz="2000" dirty="0">
                <a:latin typeface="HGPｺﾞｼｯｸM" panose="020B0600000000000000" pitchFamily="50" charset="-128"/>
                <a:ea typeface="HGPｺﾞｼｯｸM" panose="020B0600000000000000" pitchFamily="50" charset="-128"/>
              </a:rPr>
              <a:t>★　</a:t>
            </a:r>
            <a:r>
              <a:rPr lang="en-US" altLang="ja-JP" sz="2000" dirty="0">
                <a:latin typeface="HGPｺﾞｼｯｸM" panose="020B0600000000000000" pitchFamily="50" charset="-128"/>
                <a:ea typeface="HGPｺﾞｼｯｸM" panose="020B0600000000000000" pitchFamily="50" charset="-128"/>
              </a:rPr>
              <a:t>MUST</a:t>
            </a:r>
            <a:r>
              <a:rPr lang="ja-JP" altLang="en-US" sz="2000" dirty="0">
                <a:latin typeface="HGPｺﾞｼｯｸM" panose="020B0600000000000000" pitchFamily="50" charset="-128"/>
                <a:ea typeface="HGPｺﾞｼｯｸM" panose="020B0600000000000000" pitchFamily="50" charset="-128"/>
              </a:rPr>
              <a:t>・</a:t>
            </a:r>
            <a:r>
              <a:rPr lang="en-US" altLang="ja-JP" sz="2000" dirty="0">
                <a:latin typeface="HGPｺﾞｼｯｸM" panose="020B0600000000000000" pitchFamily="50" charset="-128"/>
                <a:ea typeface="HGPｺﾞｼｯｸM" panose="020B0600000000000000" pitchFamily="50" charset="-128"/>
              </a:rPr>
              <a:t>CAN</a:t>
            </a:r>
            <a:r>
              <a:rPr lang="ja-JP" altLang="en-US" sz="2000" dirty="0">
                <a:latin typeface="HGPｺﾞｼｯｸM" panose="020B0600000000000000" pitchFamily="50" charset="-128"/>
                <a:ea typeface="HGPｺﾞｼｯｸM" panose="020B0600000000000000" pitchFamily="50" charset="-128"/>
              </a:rPr>
              <a:t>・</a:t>
            </a:r>
            <a:r>
              <a:rPr lang="en-US" altLang="ja-JP" sz="2000" dirty="0">
                <a:latin typeface="HGPｺﾞｼｯｸM" panose="020B0600000000000000" pitchFamily="50" charset="-128"/>
                <a:ea typeface="HGPｺﾞｼｯｸM" panose="020B0600000000000000" pitchFamily="50" charset="-128"/>
              </a:rPr>
              <a:t>WILL3</a:t>
            </a:r>
            <a:r>
              <a:rPr lang="ja-JP" altLang="en-US" sz="2000" dirty="0" err="1">
                <a:latin typeface="HGPｺﾞｼｯｸM" panose="020B0600000000000000" pitchFamily="50" charset="-128"/>
                <a:ea typeface="HGPｺﾞｼｯｸM" panose="020B0600000000000000" pitchFamily="50" charset="-128"/>
              </a:rPr>
              <a:t>つの</a:t>
            </a:r>
            <a:r>
              <a:rPr lang="ja-JP" altLang="en-US" sz="2000" dirty="0">
                <a:latin typeface="HGPｺﾞｼｯｸM" panose="020B0600000000000000" pitchFamily="50" charset="-128"/>
                <a:ea typeface="HGPｺﾞｼｯｸM" panose="020B0600000000000000" pitchFamily="50" charset="-128"/>
              </a:rPr>
              <a:t>視点</a:t>
            </a:r>
            <a:endParaRPr kumimoji="1" lang="ja-JP" altLang="en-US" sz="2000" dirty="0">
              <a:latin typeface="HGPｺﾞｼｯｸM" panose="020B0600000000000000" pitchFamily="50" charset="-128"/>
              <a:ea typeface="HGPｺﾞｼｯｸM" panose="020B0600000000000000" pitchFamily="50" charset="-128"/>
            </a:endParaRPr>
          </a:p>
        </p:txBody>
      </p:sp>
      <p:graphicFrame>
        <p:nvGraphicFramePr>
          <p:cNvPr id="3" name="図表 2"/>
          <p:cNvGraphicFramePr/>
          <p:nvPr>
            <p:extLst>
              <p:ext uri="{D42A27DB-BD31-4B8C-83A1-F6EECF244321}">
                <p14:modId xmlns:p14="http://schemas.microsoft.com/office/powerpoint/2010/main" val="3559452561"/>
              </p:ext>
            </p:extLst>
          </p:nvPr>
        </p:nvGraphicFramePr>
        <p:xfrm>
          <a:off x="211132" y="864358"/>
          <a:ext cx="8433207" cy="53926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テキスト ボックス 4"/>
          <p:cNvSpPr>
            <a:spLocks noChangeArrowheads="1"/>
          </p:cNvSpPr>
          <p:nvPr/>
        </p:nvSpPr>
        <p:spPr bwMode="auto">
          <a:xfrm>
            <a:off x="189806" y="2413687"/>
            <a:ext cx="32400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できること・能力</a:t>
            </a:r>
          </a:p>
        </p:txBody>
      </p:sp>
      <p:sp>
        <p:nvSpPr>
          <p:cNvPr id="15" name="テキスト ボックス 5"/>
          <p:cNvSpPr>
            <a:spLocks noChangeArrowheads="1"/>
          </p:cNvSpPr>
          <p:nvPr/>
        </p:nvSpPr>
        <p:spPr bwMode="auto">
          <a:xfrm>
            <a:off x="3563888" y="5809556"/>
            <a:ext cx="244827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ja-JP" altLang="en-US"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したいこと・価値観</a:t>
            </a:r>
          </a:p>
        </p:txBody>
      </p:sp>
      <p:sp>
        <p:nvSpPr>
          <p:cNvPr id="16" name="テキスト ボックス 6"/>
          <p:cNvSpPr>
            <a:spLocks noChangeArrowheads="1"/>
          </p:cNvSpPr>
          <p:nvPr/>
        </p:nvSpPr>
        <p:spPr bwMode="auto">
          <a:xfrm>
            <a:off x="214809" y="5529426"/>
            <a:ext cx="446563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すべきこと・</a:t>
            </a:r>
            <a:endParaRPr lang="en-US" altLang="ja-JP" sz="2000" dirty="0">
              <a:solidFill>
                <a:srgbClr val="000000"/>
              </a:solidFill>
              <a:latin typeface="HGPｺﾞｼｯｸM" panose="020B0600000000000000" pitchFamily="50" charset="-128"/>
              <a:ea typeface="HGPｺﾞｼｯｸM" panose="020B0600000000000000" pitchFamily="50" charset="-128"/>
              <a:cs typeface="Arial" pitchFamily="34" charset="0"/>
              <a:sym typeface="Arial" pitchFamily="34" charset="0"/>
            </a:endParaRPr>
          </a:p>
          <a:p>
            <a:r>
              <a:rPr lang="ja-JP" altLang="en-US"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しなければならない事</a:t>
            </a:r>
            <a:endParaRPr lang="ja-JP" altLang="en-US" sz="2000" dirty="0">
              <a:latin typeface="HGPｺﾞｼｯｸM" panose="020B0600000000000000" pitchFamily="50" charset="-128"/>
              <a:ea typeface="HGPｺﾞｼｯｸM" panose="020B0600000000000000" pitchFamily="50" charset="-128"/>
            </a:endParaRPr>
          </a:p>
        </p:txBody>
      </p:sp>
      <p:cxnSp>
        <p:nvCxnSpPr>
          <p:cNvPr id="5" name="直線矢印コネクタ 4"/>
          <p:cNvCxnSpPr>
            <a:cxnSpLocks/>
            <a:endCxn id="19" idx="1"/>
          </p:cNvCxnSpPr>
          <p:nvPr/>
        </p:nvCxnSpPr>
        <p:spPr>
          <a:xfrm flipV="1">
            <a:off x="3352875" y="1749296"/>
            <a:ext cx="2371525" cy="2255768"/>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4"/>
          <p:cNvSpPr>
            <a:spLocks noChangeArrowheads="1"/>
          </p:cNvSpPr>
          <p:nvPr/>
        </p:nvSpPr>
        <p:spPr bwMode="auto">
          <a:xfrm>
            <a:off x="6186636" y="2996952"/>
            <a:ext cx="2705844" cy="3077766"/>
          </a:xfrm>
          <a:prstGeom prst="rect">
            <a:avLst/>
          </a:prstGeom>
          <a:solidFill>
            <a:schemeClr val="accent6">
              <a:lumMod val="20000"/>
              <a:lumOff val="80000"/>
            </a:schemeClr>
          </a:solidFill>
          <a:ln w="38100">
            <a:solidFill>
              <a:srgbClr val="FF0000"/>
            </a:solidFill>
          </a:ln>
        </p:spPr>
        <p:txBody>
          <a:bodyPr wrap="square">
            <a:spAutoFit/>
          </a:bodyPr>
          <a:lstStyle/>
          <a:p>
            <a:pPr algn="ctr"/>
            <a:r>
              <a:rPr lang="en-US" altLang="ja-JP"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3</a:t>
            </a:r>
            <a:r>
              <a:rPr lang="ja-JP" altLang="en-US"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年後の目標　</a:t>
            </a:r>
            <a:endParaRPr lang="en-US" altLang="ja-JP"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r>
              <a:rPr lang="en-US" altLang="ja-JP"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a:t>
            </a:r>
            <a:r>
              <a:rPr lang="ja-JP" altLang="en-US"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キャリアビジョン）</a:t>
            </a:r>
            <a:endParaRPr lang="en-US" altLang="ja-JP"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endParaRPr lang="en-US" altLang="ja-JP"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endParaRPr lang="en-US" altLang="ja-JP"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endParaRPr lang="en-US" altLang="ja-JP"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endParaRPr lang="en-US" altLang="ja-JP"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endParaRPr lang="en-US" altLang="ja-JP"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endParaRPr lang="en-US" altLang="ja-JP"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endParaRPr lang="en-US" altLang="ja-JP"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endParaRPr lang="ja-JP" altLang="en-US"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p:txBody>
      </p:sp>
      <p:cxnSp>
        <p:nvCxnSpPr>
          <p:cNvPr id="11" name="直線矢印コネクタ 10"/>
          <p:cNvCxnSpPr>
            <a:cxnSpLocks/>
          </p:cNvCxnSpPr>
          <p:nvPr/>
        </p:nvCxnSpPr>
        <p:spPr>
          <a:xfrm>
            <a:off x="7509099" y="2564904"/>
            <a:ext cx="0" cy="432048"/>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タイトル 1"/>
          <p:cNvSpPr txBox="1">
            <a:spLocks/>
          </p:cNvSpPr>
          <p:nvPr/>
        </p:nvSpPr>
        <p:spPr>
          <a:xfrm>
            <a:off x="214083" y="124691"/>
            <a:ext cx="2773741" cy="49599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latin typeface="HGPｺﾞｼｯｸM" panose="020B0600000000000000" pitchFamily="50" charset="-128"/>
                <a:ea typeface="HGPｺﾞｼｯｸM" panose="020B0600000000000000" pitchFamily="50" charset="-128"/>
              </a:rPr>
              <a:t>◎キャリアビジョンシート　</a:t>
            </a:r>
            <a:r>
              <a:rPr lang="ja-JP" altLang="en-US" sz="1800" dirty="0">
                <a:latin typeface="HGPｺﾞｼｯｸM" panose="020B0600000000000000" pitchFamily="50" charset="-128"/>
                <a:ea typeface="HGPｺﾞｼｯｸM" panose="020B0600000000000000" pitchFamily="50" charset="-128"/>
              </a:rPr>
              <a:t>　</a:t>
            </a:r>
          </a:p>
        </p:txBody>
      </p:sp>
      <p:sp>
        <p:nvSpPr>
          <p:cNvPr id="19" name="テキスト ボックス 4"/>
          <p:cNvSpPr>
            <a:spLocks noChangeArrowheads="1"/>
          </p:cNvSpPr>
          <p:nvPr/>
        </p:nvSpPr>
        <p:spPr bwMode="auto">
          <a:xfrm>
            <a:off x="5724400" y="933688"/>
            <a:ext cx="3240088" cy="1631216"/>
          </a:xfrm>
          <a:prstGeom prst="rect">
            <a:avLst/>
          </a:prstGeom>
          <a:solidFill>
            <a:schemeClr val="accent6">
              <a:lumMod val="20000"/>
              <a:lumOff val="80000"/>
            </a:schemeClr>
          </a:solidFill>
          <a:ln w="38100">
            <a:solidFill>
              <a:srgbClr val="FF0000"/>
            </a:solidFill>
          </a:ln>
        </p:spPr>
        <p:txBody>
          <a:bodyPr>
            <a:spAutoFit/>
          </a:bodyPr>
          <a:lstStyle/>
          <a:p>
            <a:pPr algn="ctr"/>
            <a:r>
              <a:rPr lang="ja-JP" altLang="en-US"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私が仕事でやりがい、達成感</a:t>
            </a:r>
            <a:endParaRPr lang="en-US" altLang="ja-JP"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r>
              <a:rPr lang="ja-JP" altLang="en-US"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充実感、満足感を得られること</a:t>
            </a:r>
            <a:endParaRPr lang="en-US" altLang="ja-JP"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endParaRPr lang="en-US" altLang="ja-JP"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endParaRPr lang="en-US" altLang="ja-JP"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endParaRPr lang="ja-JP" altLang="en-US" sz="20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p:txBody>
      </p:sp>
      <p:sp>
        <p:nvSpPr>
          <p:cNvPr id="12" name="タイトル 1"/>
          <p:cNvSpPr txBox="1">
            <a:spLocks/>
          </p:cNvSpPr>
          <p:nvPr/>
        </p:nvSpPr>
        <p:spPr>
          <a:xfrm>
            <a:off x="3429457" y="116632"/>
            <a:ext cx="5174991" cy="49599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HGPｺﾞｼｯｸM" panose="020B0600000000000000" pitchFamily="50" charset="-128"/>
                <a:ea typeface="HGPｺﾞｼｯｸM" panose="020B0600000000000000" pitchFamily="50" charset="-128"/>
              </a:rPr>
              <a:t>所属：　　　　　　　　　　　　　職種：　　　</a:t>
            </a:r>
            <a:endParaRPr lang="en-US" altLang="ja-JP" sz="1800" dirty="0">
              <a:latin typeface="HGPｺﾞｼｯｸM" panose="020B0600000000000000" pitchFamily="50" charset="-128"/>
              <a:ea typeface="HGPｺﾞｼｯｸM" panose="020B0600000000000000" pitchFamily="50" charset="-128"/>
            </a:endParaRPr>
          </a:p>
          <a:p>
            <a:pPr algn="l"/>
            <a:r>
              <a:rPr lang="ja-JP" altLang="en-US" sz="1800" dirty="0">
                <a:latin typeface="HGPｺﾞｼｯｸM" panose="020B0600000000000000" pitchFamily="50" charset="-128"/>
                <a:ea typeface="HGPｺﾞｼｯｸM" panose="020B0600000000000000" pitchFamily="50" charset="-128"/>
              </a:rPr>
              <a:t>経験年数：　　　　　　　　　　氏名：　</a:t>
            </a:r>
            <a:r>
              <a:rPr lang="ja-JP" altLang="en-US" sz="1600" dirty="0">
                <a:latin typeface="HGPｺﾞｼｯｸM" panose="020B0600000000000000" pitchFamily="50" charset="-128"/>
                <a:ea typeface="HGPｺﾞｼｯｸM" panose="020B0600000000000000" pitchFamily="50" charset="-128"/>
              </a:rPr>
              <a:t>　</a:t>
            </a:r>
          </a:p>
        </p:txBody>
      </p:sp>
      <p:sp>
        <p:nvSpPr>
          <p:cNvPr id="4" name="テキスト ボックス 3">
            <a:extLst>
              <a:ext uri="{FF2B5EF4-FFF2-40B4-BE49-F238E27FC236}">
                <a16:creationId xmlns:a16="http://schemas.microsoft.com/office/drawing/2014/main" id="{F4F914BC-2879-4EA0-ADF3-8D5E698C789C}"/>
              </a:ext>
            </a:extLst>
          </p:cNvPr>
          <p:cNvSpPr txBox="1"/>
          <p:nvPr/>
        </p:nvSpPr>
        <p:spPr>
          <a:xfrm>
            <a:off x="1622279" y="6257056"/>
            <a:ext cx="7465505" cy="584775"/>
          </a:xfrm>
          <a:prstGeom prst="rect">
            <a:avLst/>
          </a:prstGeo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wrap="none" rtlCol="0">
            <a:spAutoFit/>
          </a:bodyPr>
          <a:lstStyle/>
          <a:p>
            <a:pPr algn="r"/>
            <a:r>
              <a:rPr kumimoji="1" lang="ja-JP" altLang="en-US" sz="1600" dirty="0">
                <a:solidFill>
                  <a:schemeClr val="tx1"/>
                </a:solidFill>
              </a:rPr>
              <a:t>リハ部部長への提出に　□同意します　□同意しません</a:t>
            </a:r>
            <a:endParaRPr kumimoji="1" lang="en-US" altLang="ja-JP" sz="1600" dirty="0">
              <a:solidFill>
                <a:schemeClr val="tx1"/>
              </a:solidFill>
            </a:endParaRPr>
          </a:p>
          <a:p>
            <a:pPr algn="r"/>
            <a:r>
              <a:rPr lang="ja-JP" altLang="en-US" sz="1600" dirty="0">
                <a:solidFill>
                  <a:schemeClr val="tx1"/>
                </a:solidFill>
              </a:rPr>
              <a:t>シート作成にあたりキャリア支援面談を　□実施しました　□今回は実施していません</a:t>
            </a:r>
            <a:endParaRPr kumimoji="1" lang="ja-JP" altLang="en-US" sz="1600" dirty="0">
              <a:solidFill>
                <a:schemeClr val="tx1"/>
              </a:solidFill>
            </a:endParaRPr>
          </a:p>
        </p:txBody>
      </p:sp>
      <p:sp>
        <p:nvSpPr>
          <p:cNvPr id="6" name="吹き出し: 右矢印 5">
            <a:extLst>
              <a:ext uri="{FF2B5EF4-FFF2-40B4-BE49-F238E27FC236}">
                <a16:creationId xmlns:a16="http://schemas.microsoft.com/office/drawing/2014/main" id="{4C5144A4-EEFE-4373-8AE9-FCE7ACAA950A}"/>
              </a:ext>
            </a:extLst>
          </p:cNvPr>
          <p:cNvSpPr/>
          <p:nvPr/>
        </p:nvSpPr>
        <p:spPr>
          <a:xfrm>
            <a:off x="105245" y="6354848"/>
            <a:ext cx="1523411" cy="378461"/>
          </a:xfrm>
          <a:prstGeom prst="rightArrowCallout">
            <a:avLst>
              <a:gd name="adj1" fmla="val 25000"/>
              <a:gd name="adj2" fmla="val 25000"/>
              <a:gd name="adj3" fmla="val 25000"/>
              <a:gd name="adj4" fmla="val 81424"/>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1200" b="1" dirty="0">
                <a:solidFill>
                  <a:schemeClr val="tx1"/>
                </a:solidFill>
              </a:rPr>
              <a:t>作成後チェックしてください</a:t>
            </a:r>
          </a:p>
        </p:txBody>
      </p:sp>
    </p:spTree>
    <p:extLst>
      <p:ext uri="{BB962C8B-B14F-4D97-AF65-F5344CB8AC3E}">
        <p14:creationId xmlns:p14="http://schemas.microsoft.com/office/powerpoint/2010/main" val="158303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636912"/>
            <a:ext cx="8229600" cy="1143000"/>
          </a:xfrm>
        </p:spPr>
        <p:txBody>
          <a:bodyPr>
            <a:normAutofit/>
          </a:bodyPr>
          <a:lstStyle/>
          <a:p>
            <a:r>
              <a:rPr kumimoji="1" lang="ja-JP" altLang="en-US" sz="4000" dirty="0"/>
              <a:t>キャリアプランニング</a:t>
            </a:r>
            <a:r>
              <a:rPr lang="ja-JP" altLang="en-US" sz="4000" dirty="0"/>
              <a:t>シート</a:t>
            </a:r>
            <a:endParaRPr kumimoji="1" lang="ja-JP" altLang="en-US" sz="4000" dirty="0"/>
          </a:p>
        </p:txBody>
      </p:sp>
    </p:spTree>
    <p:extLst>
      <p:ext uri="{BB962C8B-B14F-4D97-AF65-F5344CB8AC3E}">
        <p14:creationId xmlns:p14="http://schemas.microsoft.com/office/powerpoint/2010/main" val="1581282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23528" y="188640"/>
            <a:ext cx="8640960" cy="57606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ｺﾞｼｯｸM" panose="020B0600000000000000" pitchFamily="50" charset="-128"/>
                <a:ea typeface="HGPｺﾞｼｯｸM" panose="020B0600000000000000" pitchFamily="50" charset="-128"/>
              </a:rPr>
              <a:t>目標設定と実現方法</a:t>
            </a:r>
            <a:endParaRPr lang="en-US" altLang="ja-JP" sz="800" dirty="0">
              <a:latin typeface="HGPｺﾞｼｯｸM" panose="020B0600000000000000" pitchFamily="50" charset="-128"/>
              <a:ea typeface="HGPｺﾞｼｯｸM" panose="020B0600000000000000" pitchFamily="50" charset="-128"/>
            </a:endParaRPr>
          </a:p>
          <a:p>
            <a:pPr algn="l"/>
            <a:r>
              <a:rPr lang="ja-JP" altLang="en-US" sz="2400" b="1" dirty="0">
                <a:solidFill>
                  <a:srgbClr val="FF0000"/>
                </a:solidFill>
                <a:latin typeface="HGPｺﾞｼｯｸM" panose="020B0600000000000000" pitchFamily="50" charset="-128"/>
                <a:ea typeface="HGPｺﾞｼｯｸM" panose="020B0600000000000000" pitchFamily="50" charset="-128"/>
              </a:rPr>
              <a:t>質問</a:t>
            </a:r>
            <a:r>
              <a:rPr lang="en-US" altLang="ja-JP" sz="2400" b="1" dirty="0">
                <a:solidFill>
                  <a:srgbClr val="FF0000"/>
                </a:solidFill>
                <a:latin typeface="HGPｺﾞｼｯｸM" panose="020B0600000000000000" pitchFamily="50" charset="-128"/>
                <a:ea typeface="HGPｺﾞｼｯｸM" panose="020B0600000000000000" pitchFamily="50" charset="-128"/>
              </a:rPr>
              <a:t>1</a:t>
            </a:r>
            <a:r>
              <a:rPr lang="ja-JP" altLang="en-US" sz="2400" b="1" dirty="0">
                <a:solidFill>
                  <a:srgbClr val="FF0000"/>
                </a:solidFill>
                <a:latin typeface="HGPｺﾞｼｯｸM" panose="020B0600000000000000" pitchFamily="50" charset="-128"/>
                <a:ea typeface="HGPｺﾞｼｯｸM" panose="020B0600000000000000" pitchFamily="50" charset="-128"/>
              </a:rPr>
              <a:t>　★　目標設定　　　</a:t>
            </a:r>
            <a:r>
              <a:rPr lang="en-US" altLang="ja-JP" sz="2400" u="sng" dirty="0">
                <a:solidFill>
                  <a:srgbClr val="FF0000"/>
                </a:solidFill>
                <a:latin typeface="HGPｺﾞｼｯｸM" panose="020B0600000000000000" pitchFamily="50" charset="-128"/>
                <a:ea typeface="HGPｺﾞｼｯｸM" panose="020B0600000000000000" pitchFamily="50" charset="-128"/>
              </a:rPr>
              <a:t>MUST</a:t>
            </a:r>
            <a:r>
              <a:rPr lang="en-US" altLang="ja-JP" sz="2400" dirty="0">
                <a:solidFill>
                  <a:srgbClr val="FF0000"/>
                </a:solidFill>
                <a:latin typeface="HGPｺﾞｼｯｸM" panose="020B0600000000000000" pitchFamily="50" charset="-128"/>
                <a:ea typeface="HGPｺﾞｼｯｸM" panose="020B0600000000000000" pitchFamily="50" charset="-128"/>
              </a:rPr>
              <a:t>/CAN/WILL</a:t>
            </a:r>
            <a:r>
              <a:rPr lang="ja-JP" altLang="en-US" sz="2400" dirty="0">
                <a:solidFill>
                  <a:srgbClr val="FF0000"/>
                </a:solidFill>
                <a:latin typeface="HGPｺﾞｼｯｸM" panose="020B0600000000000000" pitchFamily="50" charset="-128"/>
                <a:ea typeface="HGPｺﾞｼｯｸM" panose="020B0600000000000000" pitchFamily="50" charset="-128"/>
              </a:rPr>
              <a:t>を意識して</a:t>
            </a:r>
            <a:endParaRPr lang="en-US" altLang="ja-JP" sz="2400" dirty="0">
              <a:solidFill>
                <a:srgbClr val="FF0000"/>
              </a:solidFill>
              <a:latin typeface="HGPｺﾞｼｯｸM" panose="020B0600000000000000" pitchFamily="50" charset="-128"/>
              <a:ea typeface="HGPｺﾞｼｯｸM" panose="020B0600000000000000" pitchFamily="50" charset="-128"/>
            </a:endParaRPr>
          </a:p>
          <a:p>
            <a:pPr algn="l"/>
            <a:r>
              <a:rPr lang="ja-JP" altLang="en-US" sz="2400" dirty="0">
                <a:latin typeface="HGPｺﾞｼｯｸM" panose="020B0600000000000000" pitchFamily="50" charset="-128"/>
                <a:ea typeface="HGPｺﾞｼｯｸM" panose="020B0600000000000000" pitchFamily="50" charset="-128"/>
              </a:rPr>
              <a:t>あなたの３年後の目標（なりたい自分）は何ですか？</a:t>
            </a:r>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r>
              <a:rPr lang="ja-JP" altLang="en-US" sz="2400" b="1" dirty="0">
                <a:solidFill>
                  <a:srgbClr val="FF0000"/>
                </a:solidFill>
                <a:latin typeface="HGPｺﾞｼｯｸM" panose="020B0600000000000000" pitchFamily="50" charset="-128"/>
                <a:ea typeface="HGPｺﾞｼｯｸM" panose="020B0600000000000000" pitchFamily="50" charset="-128"/>
              </a:rPr>
              <a:t>質問</a:t>
            </a:r>
            <a:r>
              <a:rPr lang="en-US" altLang="ja-JP" sz="2400" b="1" dirty="0">
                <a:solidFill>
                  <a:srgbClr val="FF0000"/>
                </a:solidFill>
                <a:latin typeface="HGPｺﾞｼｯｸM" panose="020B0600000000000000" pitchFamily="50" charset="-128"/>
                <a:ea typeface="HGPｺﾞｼｯｸM" panose="020B0600000000000000" pitchFamily="50" charset="-128"/>
              </a:rPr>
              <a:t>2</a:t>
            </a:r>
            <a:r>
              <a:rPr lang="ja-JP" altLang="en-US" sz="2400" b="1" dirty="0">
                <a:solidFill>
                  <a:srgbClr val="FF0000"/>
                </a:solidFill>
                <a:latin typeface="HGPｺﾞｼｯｸM" panose="020B0600000000000000" pitchFamily="50" charset="-128"/>
                <a:ea typeface="HGPｺﾞｼｯｸM" panose="020B0600000000000000" pitchFamily="50" charset="-128"/>
              </a:rPr>
              <a:t>　★　実現方法</a:t>
            </a:r>
            <a:endParaRPr lang="en-US" altLang="ja-JP" sz="2400" b="1" dirty="0">
              <a:solidFill>
                <a:srgbClr val="FF0000"/>
              </a:solidFill>
              <a:latin typeface="HGPｺﾞｼｯｸM" panose="020B0600000000000000" pitchFamily="50" charset="-128"/>
              <a:ea typeface="HGPｺﾞｼｯｸM" panose="020B0600000000000000" pitchFamily="50" charset="-128"/>
            </a:endParaRPr>
          </a:p>
          <a:p>
            <a:pPr algn="l"/>
            <a:r>
              <a:rPr lang="ja-JP" altLang="en-US" sz="2400" dirty="0">
                <a:latin typeface="HGPｺﾞｼｯｸM" panose="020B0600000000000000" pitchFamily="50" charset="-128"/>
                <a:ea typeface="HGPｺﾞｼｯｸM" panose="020B0600000000000000" pitchFamily="50" charset="-128"/>
              </a:rPr>
              <a:t>あなたの目標を達成する為の、実行方法は？</a:t>
            </a:r>
            <a:endParaRPr lang="en-US" altLang="ja-JP" sz="2400" dirty="0">
              <a:latin typeface="HGPｺﾞｼｯｸM" panose="020B0600000000000000" pitchFamily="50" charset="-128"/>
              <a:ea typeface="HGPｺﾞｼｯｸM" panose="020B0600000000000000" pitchFamily="50" charset="-128"/>
            </a:endParaRPr>
          </a:p>
          <a:p>
            <a:pPr algn="l"/>
            <a:r>
              <a:rPr lang="ja-JP" altLang="en-US" sz="2400" dirty="0">
                <a:latin typeface="HGPｺﾞｼｯｸM" panose="020B0600000000000000" pitchFamily="50" charset="-128"/>
                <a:ea typeface="HGPｺﾞｼｯｸM" panose="020B0600000000000000" pitchFamily="50" charset="-128"/>
              </a:rPr>
              <a:t>（段階付けた目標、アクションプラン・・・まず何をしますか？）</a:t>
            </a:r>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600" dirty="0">
              <a:latin typeface="HGPｺﾞｼｯｸM" panose="020B0600000000000000" pitchFamily="50" charset="-128"/>
              <a:ea typeface="HGPｺﾞｼｯｸM" panose="020B0600000000000000" pitchFamily="50" charset="-128"/>
            </a:endParaRPr>
          </a:p>
          <a:p>
            <a:pPr algn="l"/>
            <a:endParaRPr lang="en-US" altLang="ja-JP" sz="2600" dirty="0">
              <a:latin typeface="HGPｺﾞｼｯｸM" panose="020B0600000000000000" pitchFamily="50" charset="-128"/>
              <a:ea typeface="HGPｺﾞｼｯｸM" panose="020B0600000000000000" pitchFamily="50" charset="-128"/>
            </a:endParaRPr>
          </a:p>
          <a:p>
            <a:pPr algn="l"/>
            <a:endParaRPr lang="en-US" altLang="ja-JP" sz="2600" dirty="0">
              <a:latin typeface="HGPｺﾞｼｯｸM" panose="020B0600000000000000" pitchFamily="50" charset="-128"/>
              <a:ea typeface="HGPｺﾞｼｯｸM" panose="020B0600000000000000" pitchFamily="50" charset="-128"/>
            </a:endParaRPr>
          </a:p>
          <a:p>
            <a:pPr algn="l"/>
            <a:endParaRPr lang="en-US" altLang="ja-JP" sz="2600" dirty="0">
              <a:latin typeface="HGPｺﾞｼｯｸM" panose="020B0600000000000000" pitchFamily="50" charset="-128"/>
              <a:ea typeface="HGPｺﾞｼｯｸM" panose="020B0600000000000000" pitchFamily="50" charset="-128"/>
            </a:endParaRPr>
          </a:p>
          <a:p>
            <a:pPr algn="l"/>
            <a:endParaRPr lang="en-US" altLang="ja-JP" sz="26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556447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noChangeArrowheads="1"/>
          </p:cNvSpPr>
          <p:nvPr>
            <p:ph type="title" idx="4294967295"/>
          </p:nvPr>
        </p:nvSpPr>
        <p:spPr>
          <a:xfrm>
            <a:off x="395288" y="188640"/>
            <a:ext cx="8147050" cy="541610"/>
          </a:xfrm>
          <a:ln/>
        </p:spPr>
        <p:txBody>
          <a:bodyPr>
            <a:normAutofit/>
          </a:bodyPr>
          <a:lstStyle/>
          <a:p>
            <a:pPr marL="0" indent="0" algn="l"/>
            <a:r>
              <a:rPr lang="ja-JP" altLang="en-US" sz="2000" b="1" dirty="0">
                <a:latin typeface="HGPｺﾞｼｯｸM" panose="020B0600000000000000" pitchFamily="50" charset="-128"/>
                <a:ea typeface="HGPｺﾞｼｯｸM" panose="020B0600000000000000" pitchFamily="50" charset="-128"/>
              </a:rPr>
              <a:t>◎キャリアプランニングシート</a:t>
            </a:r>
          </a:p>
        </p:txBody>
      </p:sp>
      <p:sp>
        <p:nvSpPr>
          <p:cNvPr id="12302" name="正方形/長方形 5"/>
          <p:cNvSpPr>
            <a:spLocks noChangeArrowheads="1"/>
          </p:cNvSpPr>
          <p:nvPr/>
        </p:nvSpPr>
        <p:spPr bwMode="auto">
          <a:xfrm>
            <a:off x="207264" y="4668850"/>
            <a:ext cx="210217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2000"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rPr>
              <a:t>アクションプラン</a:t>
            </a:r>
            <a:endParaRPr lang="en-US" altLang="ja-JP" sz="2000"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endParaRPr>
          </a:p>
        </p:txBody>
      </p:sp>
      <p:sp>
        <p:nvSpPr>
          <p:cNvPr id="12309" name="正方形/長方形 14"/>
          <p:cNvSpPr>
            <a:spLocks noChangeArrowheads="1"/>
          </p:cNvSpPr>
          <p:nvPr/>
        </p:nvSpPr>
        <p:spPr bwMode="auto">
          <a:xfrm>
            <a:off x="395288" y="692696"/>
            <a:ext cx="8208962" cy="1015663"/>
          </a:xfrm>
          <a:prstGeom prst="rect">
            <a:avLst/>
          </a:prstGeom>
          <a:solidFill>
            <a:schemeClr val="accent6">
              <a:lumMod val="20000"/>
              <a:lumOff val="80000"/>
            </a:schemeClr>
          </a:solidFill>
          <a:ln w="28575">
            <a:solidFill>
              <a:srgbClr val="002060"/>
            </a:solidFill>
          </a:ln>
        </p:spPr>
        <p:txBody>
          <a:bodyPr wrap="square">
            <a:spAutoFit/>
          </a:bodyPr>
          <a:lstStyle/>
          <a:p>
            <a:r>
              <a:rPr lang="en-US" altLang="ja-JP" sz="2000"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rPr>
              <a:t>【</a:t>
            </a:r>
            <a:r>
              <a:rPr lang="ja-JP" altLang="en-US" sz="2000"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rPr>
              <a:t>キャリアビジョン</a:t>
            </a:r>
            <a:r>
              <a:rPr lang="en-US" altLang="ja-JP" sz="2000"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rPr>
              <a:t>】</a:t>
            </a:r>
            <a:r>
              <a:rPr lang="ja-JP" altLang="en-US" sz="2000"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rPr>
              <a:t>　３年後の目標、成し遂げたい仕事</a:t>
            </a:r>
            <a:endParaRPr lang="en-US" altLang="ja-JP" sz="2000"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endParaRPr>
          </a:p>
          <a:p>
            <a:endParaRPr lang="en-US" altLang="ja-JP" sz="2000"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endParaRPr>
          </a:p>
          <a:p>
            <a:endParaRPr lang="en-US" altLang="ja-JP" sz="2000"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endParaRPr>
          </a:p>
        </p:txBody>
      </p:sp>
      <p:grpSp>
        <p:nvGrpSpPr>
          <p:cNvPr id="12291" name="Group 3"/>
          <p:cNvGrpSpPr>
            <a:grpSpLocks/>
          </p:cNvGrpSpPr>
          <p:nvPr/>
        </p:nvGrpSpPr>
        <p:grpSpPr bwMode="auto">
          <a:xfrm>
            <a:off x="373212" y="1371912"/>
            <a:ext cx="8231038" cy="3281223"/>
            <a:chOff x="626649" y="0"/>
            <a:chExt cx="7549850" cy="4572986"/>
          </a:xfrm>
        </p:grpSpPr>
        <p:sp>
          <p:nvSpPr>
            <p:cNvPr id="12292" name="Freeform 4"/>
            <p:cNvSpPr>
              <a:spLocks/>
            </p:cNvSpPr>
            <p:nvPr/>
          </p:nvSpPr>
          <p:spPr bwMode="auto">
            <a:xfrm>
              <a:off x="626649" y="0"/>
              <a:ext cx="7549850" cy="4572986"/>
            </a:xfrm>
            <a:custGeom>
              <a:avLst/>
              <a:gdLst>
                <a:gd name="T0" fmla="*/ 0 w 7928064"/>
                <a:gd name="T1" fmla="*/ 4176464 h 4176464"/>
                <a:gd name="T2" fmla="*/ 4102646 w 7928064"/>
                <a:gd name="T3" fmla="*/ 957106 h 4176464"/>
                <a:gd name="T4" fmla="*/ 6825126 w 7928064"/>
                <a:gd name="T5" fmla="*/ 0 h 4176464"/>
                <a:gd name="T6" fmla="*/ 7928064 w 7928064"/>
                <a:gd name="T7" fmla="*/ 835292 h 4176464"/>
                <a:gd name="T8" fmla="*/ 7060413 w 7928064"/>
                <a:gd name="T9" fmla="*/ 2088232 h 4176464"/>
                <a:gd name="T10" fmla="*/ 7001591 w 7928064"/>
                <a:gd name="T11" fmla="*/ 1566174 h 4176464"/>
                <a:gd name="T12" fmla="*/ 991008 w 7928064"/>
                <a:gd name="T13" fmla="*/ 3045338 h 4176464"/>
                <a:gd name="T14" fmla="*/ 991008 w 7928064"/>
                <a:gd name="T15" fmla="*/ 3045338 h 4176464"/>
                <a:gd name="T16" fmla="*/ 0 w 7928064"/>
                <a:gd name="T17" fmla="*/ 0 h 4176464"/>
                <a:gd name="T18" fmla="*/ 7928064 w 7928064"/>
                <a:gd name="T19" fmla="*/ 4176464 h 4176464"/>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7928064" h="4176464">
                  <a:moveTo>
                    <a:pt x="0" y="4176464"/>
                  </a:moveTo>
                  <a:cubicBezTo>
                    <a:pt x="880896" y="2320257"/>
                    <a:pt x="2248445" y="1247138"/>
                    <a:pt x="4102646" y="957106"/>
                  </a:cubicBezTo>
                  <a:cubicBezTo>
                    <a:pt x="5956847" y="667074"/>
                    <a:pt x="6864341" y="348039"/>
                    <a:pt x="6825126" y="0"/>
                  </a:cubicBezTo>
                  <a:lnTo>
                    <a:pt x="6825126" y="0"/>
                  </a:lnTo>
                  <a:lnTo>
                    <a:pt x="7928064" y="835292"/>
                  </a:lnTo>
                  <a:lnTo>
                    <a:pt x="7060413" y="2088232"/>
                  </a:lnTo>
                  <a:lnTo>
                    <a:pt x="7001591" y="1566174"/>
                  </a:lnTo>
                  <a:cubicBezTo>
                    <a:pt x="3655208" y="1798199"/>
                    <a:pt x="1651680" y="2291254"/>
                    <a:pt x="991008" y="3045338"/>
                  </a:cubicBezTo>
                  <a:cubicBezTo>
                    <a:pt x="330336" y="3799422"/>
                    <a:pt x="0" y="4176464"/>
                    <a:pt x="0" y="4176464"/>
                  </a:cubicBezTo>
                  <a:close/>
                </a:path>
              </a:pathLst>
            </a:custGeom>
            <a:solidFill>
              <a:srgbClr val="CFD8E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293" name="Oval 5"/>
            <p:cNvSpPr>
              <a:spLocks noChangeArrowheads="1"/>
            </p:cNvSpPr>
            <p:nvPr/>
          </p:nvSpPr>
          <p:spPr bwMode="auto">
            <a:xfrm>
              <a:off x="1719954" y="2882595"/>
              <a:ext cx="173740" cy="173740"/>
            </a:xfrm>
            <a:prstGeom prst="ellipse">
              <a:avLst/>
            </a:prstGeom>
            <a:solidFill>
              <a:srgbClr val="4F81B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294" name="Rectangle 6"/>
            <p:cNvSpPr>
              <a:spLocks noChangeArrowheads="1"/>
            </p:cNvSpPr>
            <p:nvPr/>
          </p:nvSpPr>
          <p:spPr bwMode="auto">
            <a:xfrm>
              <a:off x="1008114" y="2376262"/>
              <a:ext cx="860841" cy="35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2295" name="Rectangle 7"/>
            <p:cNvSpPr>
              <a:spLocks noChangeArrowheads="1"/>
            </p:cNvSpPr>
            <p:nvPr/>
          </p:nvSpPr>
          <p:spPr bwMode="auto">
            <a:xfrm>
              <a:off x="1791164" y="2165543"/>
              <a:ext cx="860841" cy="35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2" tIns="0" rIns="0" bIns="0"/>
            <a:lstStyle/>
            <a:p>
              <a:pPr>
                <a:lnSpc>
                  <a:spcPct val="90000"/>
                </a:lnSpc>
                <a:spcAft>
                  <a:spcPct val="35000"/>
                </a:spcAft>
              </a:pPr>
              <a:r>
                <a:rPr lang="ja-JP" altLang="en-US" sz="2000" b="1"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rPr>
                <a:t>年後</a:t>
              </a:r>
              <a:endParaRPr lang="en-US" altLang="ja-JP" sz="2000" b="1"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endParaRPr>
            </a:p>
            <a:p>
              <a:pPr>
                <a:lnSpc>
                  <a:spcPct val="90000"/>
                </a:lnSpc>
                <a:spcAft>
                  <a:spcPct val="35000"/>
                </a:spcAft>
              </a:pPr>
              <a:endParaRPr lang="ja-JP" altLang="en-US" sz="2000" b="1"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endParaRPr>
            </a:p>
          </p:txBody>
        </p:sp>
        <p:sp>
          <p:nvSpPr>
            <p:cNvPr id="12296" name="Oval 8"/>
            <p:cNvSpPr>
              <a:spLocks noChangeArrowheads="1"/>
            </p:cNvSpPr>
            <p:nvPr/>
          </p:nvSpPr>
          <p:spPr bwMode="auto">
            <a:xfrm>
              <a:off x="3253551" y="1747432"/>
              <a:ext cx="314070" cy="314070"/>
            </a:xfrm>
            <a:prstGeom prst="ellipse">
              <a:avLst/>
            </a:prstGeom>
            <a:solidFill>
              <a:srgbClr val="4F81B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297" name="Rectangle 9"/>
            <p:cNvSpPr>
              <a:spLocks noChangeArrowheads="1"/>
            </p:cNvSpPr>
            <p:nvPr/>
          </p:nvSpPr>
          <p:spPr bwMode="auto">
            <a:xfrm>
              <a:off x="3410586" y="1904467"/>
              <a:ext cx="1603762" cy="2271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2298" name="Rectangle 10"/>
            <p:cNvSpPr>
              <a:spLocks noChangeArrowheads="1"/>
            </p:cNvSpPr>
            <p:nvPr/>
          </p:nvSpPr>
          <p:spPr bwMode="auto">
            <a:xfrm>
              <a:off x="3410586" y="1904467"/>
              <a:ext cx="1603762" cy="2271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66419" tIns="0" rIns="0" bIns="0"/>
            <a:lstStyle/>
            <a:p>
              <a:pPr>
                <a:lnSpc>
                  <a:spcPct val="90000"/>
                </a:lnSpc>
                <a:spcAft>
                  <a:spcPct val="35000"/>
                </a:spcAft>
              </a:pPr>
              <a:endParaRPr lang="ja-JP" altLang="ja-JP" sz="2400">
                <a:solidFill>
                  <a:srgbClr val="000000"/>
                </a:solidFill>
                <a:latin typeface="HG丸ｺﾞｼｯｸM-PRO" pitchFamily="50" charset="-128"/>
                <a:ea typeface="HG丸ｺﾞｼｯｸM-PRO" pitchFamily="50" charset="-128"/>
                <a:sym typeface="HG丸ｺﾞｼｯｸM-PRO" pitchFamily="50" charset="-128"/>
              </a:endParaRPr>
            </a:p>
          </p:txBody>
        </p:sp>
        <p:sp>
          <p:nvSpPr>
            <p:cNvPr id="12299" name="Oval 11"/>
            <p:cNvSpPr>
              <a:spLocks noChangeArrowheads="1"/>
            </p:cNvSpPr>
            <p:nvPr/>
          </p:nvSpPr>
          <p:spPr bwMode="auto">
            <a:xfrm>
              <a:off x="5097878" y="1056645"/>
              <a:ext cx="434352" cy="434352"/>
            </a:xfrm>
            <a:prstGeom prst="ellipse">
              <a:avLst/>
            </a:prstGeom>
            <a:solidFill>
              <a:srgbClr val="4F81B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300" name="Rectangle 12"/>
            <p:cNvSpPr>
              <a:spLocks noChangeArrowheads="1"/>
            </p:cNvSpPr>
            <p:nvPr/>
          </p:nvSpPr>
          <p:spPr bwMode="auto">
            <a:xfrm>
              <a:off x="4680517" y="472851"/>
              <a:ext cx="1432656" cy="598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2301" name="Rectangle 13"/>
            <p:cNvSpPr>
              <a:spLocks noChangeArrowheads="1"/>
            </p:cNvSpPr>
            <p:nvPr/>
          </p:nvSpPr>
          <p:spPr bwMode="auto">
            <a:xfrm>
              <a:off x="6152075" y="805005"/>
              <a:ext cx="939767" cy="803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30154" tIns="0" rIns="0" bIns="0"/>
            <a:lstStyle/>
            <a:p>
              <a:pPr>
                <a:lnSpc>
                  <a:spcPct val="90000"/>
                </a:lnSpc>
                <a:spcAft>
                  <a:spcPct val="35000"/>
                </a:spcAft>
              </a:pPr>
              <a:r>
                <a:rPr lang="ja-JP" altLang="en-US" sz="2000" b="1"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rPr>
                <a:t>年後</a:t>
              </a:r>
              <a:endParaRPr lang="en-US" altLang="ja-JP" sz="2000" b="1"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endParaRPr>
            </a:p>
          </p:txBody>
        </p:sp>
      </p:grpSp>
      <p:grpSp>
        <p:nvGrpSpPr>
          <p:cNvPr id="12304" name="グループ化 9"/>
          <p:cNvGrpSpPr>
            <a:grpSpLocks/>
          </p:cNvGrpSpPr>
          <p:nvPr/>
        </p:nvGrpSpPr>
        <p:grpSpPr bwMode="auto">
          <a:xfrm>
            <a:off x="3910210" y="2245920"/>
            <a:ext cx="860425" cy="350837"/>
            <a:chOff x="0" y="0"/>
            <a:chExt cx="860841" cy="350463"/>
          </a:xfrm>
        </p:grpSpPr>
        <p:sp>
          <p:nvSpPr>
            <p:cNvPr id="12305" name="正方形/長方形 10"/>
            <p:cNvSpPr>
              <a:spLocks noChangeArrowheads="1"/>
            </p:cNvSpPr>
            <p:nvPr/>
          </p:nvSpPr>
          <p:spPr bwMode="auto">
            <a:xfrm>
              <a:off x="0" y="0"/>
              <a:ext cx="860841" cy="35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z="2000" dirty="0">
                <a:latin typeface="HGPｺﾞｼｯｸM" panose="020B0600000000000000" pitchFamily="50" charset="-128"/>
                <a:ea typeface="HGPｺﾞｼｯｸM" panose="020B0600000000000000" pitchFamily="50" charset="-128"/>
              </a:endParaRPr>
            </a:p>
          </p:txBody>
        </p:sp>
        <p:sp>
          <p:nvSpPr>
            <p:cNvPr id="12306" name="正方形/長方形 11"/>
            <p:cNvSpPr>
              <a:spLocks noChangeArrowheads="1"/>
            </p:cNvSpPr>
            <p:nvPr/>
          </p:nvSpPr>
          <p:spPr bwMode="auto">
            <a:xfrm>
              <a:off x="0" y="0"/>
              <a:ext cx="860841" cy="35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62" tIns="0" rIns="0" bIns="0"/>
            <a:lstStyle/>
            <a:p>
              <a:pPr>
                <a:lnSpc>
                  <a:spcPct val="90000"/>
                </a:lnSpc>
                <a:spcAft>
                  <a:spcPct val="35000"/>
                </a:spcAft>
              </a:pPr>
              <a:r>
                <a:rPr lang="ja-JP" altLang="en-US" sz="2000" b="1"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rPr>
                <a:t>年後</a:t>
              </a:r>
              <a:endParaRPr lang="en-US" altLang="ja-JP" sz="2000" b="1"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endParaRPr>
            </a:p>
            <a:p>
              <a:pPr>
                <a:lnSpc>
                  <a:spcPct val="90000"/>
                </a:lnSpc>
                <a:spcAft>
                  <a:spcPct val="35000"/>
                </a:spcAft>
              </a:pPr>
              <a:endParaRPr lang="ja-JP" altLang="en-US" sz="2000" b="1" dirty="0">
                <a:solidFill>
                  <a:srgbClr val="000000"/>
                </a:solidFill>
                <a:latin typeface="HG丸ｺﾞｼｯｸM-PRO" pitchFamily="50" charset="-128"/>
                <a:ea typeface="HG丸ｺﾞｼｯｸM-PRO" pitchFamily="50" charset="-128"/>
                <a:sym typeface="HG丸ｺﾞｼｯｸM-PRO" pitchFamily="50" charset="-128"/>
              </a:endParaRPr>
            </a:p>
          </p:txBody>
        </p:sp>
      </p:grpSp>
      <p:sp>
        <p:nvSpPr>
          <p:cNvPr id="27" name="正方形/長方形 5"/>
          <p:cNvSpPr>
            <a:spLocks noChangeArrowheads="1"/>
          </p:cNvSpPr>
          <p:nvPr/>
        </p:nvSpPr>
        <p:spPr bwMode="auto">
          <a:xfrm>
            <a:off x="373212" y="1971267"/>
            <a:ext cx="88642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2000"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rPr>
              <a:t>目標</a:t>
            </a:r>
            <a:endParaRPr lang="en-US" altLang="ja-JP" sz="2000" dirty="0">
              <a:solidFill>
                <a:srgbClr val="000000"/>
              </a:solidFill>
              <a:latin typeface="HGPｺﾞｼｯｸM" panose="020B0600000000000000" pitchFamily="50" charset="-128"/>
              <a:ea typeface="HGPｺﾞｼｯｸM" panose="020B0600000000000000" pitchFamily="50" charset="-128"/>
              <a:sym typeface="HG丸ｺﾞｼｯｸM-PRO" pitchFamily="50" charset="-128"/>
            </a:endParaRPr>
          </a:p>
        </p:txBody>
      </p:sp>
    </p:spTree>
    <p:extLst>
      <p:ext uri="{BB962C8B-B14F-4D97-AF65-F5344CB8AC3E}">
        <p14:creationId xmlns:p14="http://schemas.microsoft.com/office/powerpoint/2010/main" val="178941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4132" y="116632"/>
            <a:ext cx="8142052" cy="955277"/>
          </a:xfrm>
        </p:spPr>
        <p:txBody>
          <a:bodyPr>
            <a:noAutofit/>
          </a:bodyPr>
          <a:lstStyle/>
          <a:p>
            <a:pPr algn="l"/>
            <a:r>
              <a:rPr lang="ja-JP" altLang="en-US" sz="2800" dirty="0">
                <a:latin typeface="HGPｺﾞｼｯｸM" panose="020B0600000000000000" pitchFamily="50" charset="-128"/>
                <a:ea typeface="HGPｺﾞｼｯｸM" panose="020B0600000000000000" pitchFamily="50" charset="-128"/>
              </a:rPr>
              <a:t>組織の中でのキャリアデザイン（キャリア開発）の考え方</a:t>
            </a:r>
            <a:endParaRPr kumimoji="1" lang="ja-JP" altLang="en-US" sz="2800" dirty="0">
              <a:latin typeface="HGPｺﾞｼｯｸM" panose="020B0600000000000000" pitchFamily="50" charset="-128"/>
              <a:ea typeface="HGPｺﾞｼｯｸM" panose="020B0600000000000000" pitchFamily="50" charset="-128"/>
            </a:endParaRPr>
          </a:p>
        </p:txBody>
      </p:sp>
      <p:sp>
        <p:nvSpPr>
          <p:cNvPr id="6" name="コンテンツ プレースホルダー 2"/>
          <p:cNvSpPr>
            <a:spLocks noGrp="1"/>
          </p:cNvSpPr>
          <p:nvPr>
            <p:ph idx="1"/>
          </p:nvPr>
        </p:nvSpPr>
        <p:spPr>
          <a:xfrm>
            <a:off x="1113042" y="5934276"/>
            <a:ext cx="7275382" cy="764704"/>
          </a:xfrm>
        </p:spPr>
        <p:txBody>
          <a:bodyPr>
            <a:noAutofit/>
          </a:bodyPr>
          <a:lstStyle/>
          <a:p>
            <a:pPr marL="0" indent="0">
              <a:buNone/>
            </a:pPr>
            <a:r>
              <a:rPr lang="en-US" altLang="ja-JP" sz="1800" dirty="0">
                <a:latin typeface="HGPｺﾞｼｯｸM" panose="020B0600000000000000" pitchFamily="50" charset="-128"/>
                <a:ea typeface="HGPｺﾞｼｯｸM" panose="020B0600000000000000" pitchFamily="50" charset="-128"/>
              </a:rPr>
              <a:t>※</a:t>
            </a:r>
            <a:r>
              <a:rPr lang="ja-JP" altLang="en-US" sz="1800" dirty="0">
                <a:latin typeface="HGPｺﾞｼｯｸM" panose="020B0600000000000000" pitchFamily="50" charset="-128"/>
                <a:ea typeface="HGPｺﾞｼｯｸM" panose="020B0600000000000000" pitchFamily="50" charset="-128"/>
              </a:rPr>
              <a:t>引用：</a:t>
            </a:r>
            <a:r>
              <a:rPr lang="en-US" altLang="ja-JP" sz="1800" dirty="0">
                <a:latin typeface="HGPｺﾞｼｯｸM" panose="020B0600000000000000" pitchFamily="50" charset="-128"/>
                <a:ea typeface="HGPｺﾞｼｯｸM" panose="020B0600000000000000" pitchFamily="50" charset="-128"/>
              </a:rPr>
              <a:t>2015</a:t>
            </a:r>
            <a:r>
              <a:rPr lang="ja-JP" altLang="en-US" sz="1800" dirty="0">
                <a:latin typeface="HGPｺﾞｼｯｸM" panose="020B0600000000000000" pitchFamily="50" charset="-128"/>
                <a:ea typeface="HGPｺﾞｼｯｸM" panose="020B0600000000000000" pitchFamily="50" charset="-128"/>
              </a:rPr>
              <a:t>一般社団法人　職業教育・キャリア教育財団</a:t>
            </a:r>
            <a:r>
              <a:rPr lang="en-US" altLang="ja-JP" sz="1800" dirty="0">
                <a:latin typeface="HGPｺﾞｼｯｸM" panose="020B0600000000000000" pitchFamily="50" charset="-128"/>
                <a:ea typeface="HGPｺﾞｼｯｸM" panose="020B0600000000000000" pitchFamily="50" charset="-128"/>
              </a:rPr>
              <a:t>(TCE</a:t>
            </a:r>
            <a:r>
              <a:rPr lang="ja-JP" altLang="en-US" sz="1800" dirty="0">
                <a:latin typeface="HGPｺﾞｼｯｸM" panose="020B0600000000000000" pitchFamily="50" charset="-128"/>
                <a:ea typeface="HGPｺﾞｼｯｸM" panose="020B0600000000000000" pitchFamily="50" charset="-128"/>
              </a:rPr>
              <a:t>財団</a:t>
            </a:r>
            <a:r>
              <a:rPr lang="en-US" altLang="ja-JP" sz="1800" dirty="0">
                <a:latin typeface="HGPｺﾞｼｯｸM" panose="020B0600000000000000" pitchFamily="50" charset="-128"/>
                <a:ea typeface="HGPｺﾞｼｯｸM" panose="020B0600000000000000" pitchFamily="50" charset="-128"/>
              </a:rPr>
              <a:t>)</a:t>
            </a:r>
          </a:p>
          <a:p>
            <a:pPr marL="0" indent="0">
              <a:buNone/>
            </a:pPr>
            <a:r>
              <a:rPr lang="ja-JP" altLang="en-US" sz="1800" dirty="0">
                <a:latin typeface="HGPｺﾞｼｯｸM" panose="020B0600000000000000" pitchFamily="50" charset="-128"/>
                <a:ea typeface="HGPｺﾞｼｯｸM" panose="020B0600000000000000" pitchFamily="50" charset="-128"/>
              </a:rPr>
              <a:t>　　　　　　中堅教員研修「専修学校教員のキャリアデザインワークショップ」</a:t>
            </a:r>
            <a:endParaRPr lang="en-US" altLang="ja-JP" sz="1800" dirty="0">
              <a:latin typeface="HGPｺﾞｼｯｸM" panose="020B0600000000000000" pitchFamily="50" charset="-128"/>
              <a:ea typeface="HGPｺﾞｼｯｸM" panose="020B0600000000000000" pitchFamily="50" charset="-128"/>
            </a:endParaRPr>
          </a:p>
        </p:txBody>
      </p:sp>
      <p:graphicFrame>
        <p:nvGraphicFramePr>
          <p:cNvPr id="3" name="図表 2"/>
          <p:cNvGraphicFramePr/>
          <p:nvPr>
            <p:extLst>
              <p:ext uri="{D42A27DB-BD31-4B8C-83A1-F6EECF244321}">
                <p14:modId xmlns:p14="http://schemas.microsoft.com/office/powerpoint/2010/main" val="4193293500"/>
              </p:ext>
            </p:extLst>
          </p:nvPr>
        </p:nvGraphicFramePr>
        <p:xfrm>
          <a:off x="671736" y="1322036"/>
          <a:ext cx="6648400" cy="4371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テキスト ボックス 4"/>
          <p:cNvSpPr>
            <a:spLocks noChangeArrowheads="1"/>
          </p:cNvSpPr>
          <p:nvPr/>
        </p:nvSpPr>
        <p:spPr bwMode="auto">
          <a:xfrm>
            <a:off x="2195736" y="1284933"/>
            <a:ext cx="32400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8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できること・能力</a:t>
            </a:r>
          </a:p>
        </p:txBody>
      </p:sp>
      <p:sp>
        <p:nvSpPr>
          <p:cNvPr id="15" name="テキスト ボックス 5"/>
          <p:cNvSpPr>
            <a:spLocks noChangeArrowheads="1"/>
          </p:cNvSpPr>
          <p:nvPr/>
        </p:nvSpPr>
        <p:spPr bwMode="auto">
          <a:xfrm>
            <a:off x="4937036" y="4977005"/>
            <a:ext cx="37449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8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したいこと・価値観</a:t>
            </a:r>
          </a:p>
        </p:txBody>
      </p:sp>
      <p:sp>
        <p:nvSpPr>
          <p:cNvPr id="16" name="テキスト ボックス 6"/>
          <p:cNvSpPr>
            <a:spLocks noChangeArrowheads="1"/>
          </p:cNvSpPr>
          <p:nvPr/>
        </p:nvSpPr>
        <p:spPr bwMode="auto">
          <a:xfrm>
            <a:off x="425054" y="4708804"/>
            <a:ext cx="446563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28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すべきこと・</a:t>
            </a:r>
            <a:endParaRPr lang="en-US" altLang="ja-JP" sz="2800" dirty="0">
              <a:solidFill>
                <a:srgbClr val="000000"/>
              </a:solidFill>
              <a:latin typeface="HGPｺﾞｼｯｸM" panose="020B0600000000000000" pitchFamily="50" charset="-128"/>
              <a:ea typeface="HGPｺﾞｼｯｸM" panose="020B0600000000000000" pitchFamily="50" charset="-128"/>
              <a:cs typeface="Arial" pitchFamily="34" charset="0"/>
              <a:sym typeface="Arial" pitchFamily="34" charset="0"/>
            </a:endParaRPr>
          </a:p>
          <a:p>
            <a:r>
              <a:rPr lang="ja-JP" altLang="en-US" sz="28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しなければならない事</a:t>
            </a:r>
            <a:endParaRPr lang="ja-JP" altLang="en-US" sz="1600" dirty="0">
              <a:latin typeface="HGPｺﾞｼｯｸM" panose="020B0600000000000000" pitchFamily="50" charset="-128"/>
              <a:ea typeface="HGPｺﾞｼｯｸM" panose="020B0600000000000000" pitchFamily="50" charset="-128"/>
            </a:endParaRPr>
          </a:p>
        </p:txBody>
      </p:sp>
      <p:sp>
        <p:nvSpPr>
          <p:cNvPr id="17" name="テキスト ボックス 4"/>
          <p:cNvSpPr>
            <a:spLocks noChangeArrowheads="1"/>
          </p:cNvSpPr>
          <p:nvPr/>
        </p:nvSpPr>
        <p:spPr bwMode="auto">
          <a:xfrm>
            <a:off x="5580112" y="1970837"/>
            <a:ext cx="3096072" cy="954107"/>
          </a:xfrm>
          <a:prstGeom prst="rect">
            <a:avLst/>
          </a:prstGeom>
          <a:solidFill>
            <a:schemeClr val="accent2">
              <a:lumMod val="40000"/>
              <a:lumOff val="60000"/>
            </a:schemeClr>
          </a:solidFill>
          <a:ln w="38100">
            <a:solidFill>
              <a:srgbClr val="FF0000"/>
            </a:solidFill>
          </a:ln>
        </p:spPr>
        <p:txBody>
          <a:bodyPr wrap="square">
            <a:spAutoFit/>
          </a:bodyPr>
          <a:lstStyle/>
          <a:p>
            <a:pPr algn="ctr"/>
            <a:r>
              <a:rPr lang="ja-JP" altLang="en-US" sz="28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やりがい・達成感</a:t>
            </a:r>
            <a:endParaRPr lang="en-US" altLang="ja-JP" sz="28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endParaRPr>
          </a:p>
          <a:p>
            <a:pPr algn="ctr"/>
            <a:r>
              <a:rPr lang="ja-JP" altLang="en-US" sz="2800" dirty="0">
                <a:solidFill>
                  <a:srgbClr val="000000"/>
                </a:solidFill>
                <a:latin typeface="HGPｺﾞｼｯｸM" panose="020B0600000000000000" pitchFamily="50" charset="-128"/>
                <a:ea typeface="HGPｺﾞｼｯｸM" panose="020B0600000000000000" pitchFamily="50" charset="-128"/>
                <a:sym typeface="ＭＳ Ｐゴシック" pitchFamily="50" charset="-128"/>
              </a:rPr>
              <a:t>充実感・満足感</a:t>
            </a:r>
          </a:p>
        </p:txBody>
      </p:sp>
      <p:cxnSp>
        <p:nvCxnSpPr>
          <p:cNvPr id="5" name="直線矢印コネクタ 4"/>
          <p:cNvCxnSpPr/>
          <p:nvPr/>
        </p:nvCxnSpPr>
        <p:spPr>
          <a:xfrm flipH="1">
            <a:off x="4139952" y="2924944"/>
            <a:ext cx="1440160" cy="77862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6677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80928"/>
            <a:ext cx="8229600" cy="1143000"/>
          </a:xfrm>
        </p:spPr>
        <p:txBody>
          <a:bodyPr>
            <a:normAutofit/>
          </a:bodyPr>
          <a:lstStyle/>
          <a:p>
            <a:r>
              <a:rPr lang="ja-JP" altLang="en-US" sz="4000" dirty="0"/>
              <a:t>自分を知る為のワーク</a:t>
            </a:r>
            <a:endParaRPr kumimoji="1" lang="ja-JP" altLang="en-US" sz="4000" dirty="0"/>
          </a:p>
        </p:txBody>
      </p:sp>
    </p:spTree>
    <p:extLst>
      <p:ext uri="{BB962C8B-B14F-4D97-AF65-F5344CB8AC3E}">
        <p14:creationId xmlns:p14="http://schemas.microsoft.com/office/powerpoint/2010/main" val="1619600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44860" y="332656"/>
            <a:ext cx="8640960" cy="39604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ｺﾞｼｯｸM" panose="020B0600000000000000" pitchFamily="50" charset="-128"/>
                <a:ea typeface="HGPｺﾞｼｯｸM" panose="020B0600000000000000" pitchFamily="50" charset="-128"/>
              </a:rPr>
              <a:t>自分を知る為のワーク①　</a:t>
            </a:r>
            <a:r>
              <a:rPr lang="en-US" altLang="ja-JP" sz="2400" dirty="0">
                <a:latin typeface="HGPｺﾞｼｯｸM" panose="020B0600000000000000" pitchFamily="50" charset="-128"/>
                <a:ea typeface="HGPｺﾞｼｯｸM" panose="020B0600000000000000" pitchFamily="50" charset="-128"/>
              </a:rPr>
              <a:t>MUST</a:t>
            </a:r>
            <a:r>
              <a:rPr lang="ja-JP" altLang="en-US" sz="2400" dirty="0">
                <a:latin typeface="HGPｺﾞｼｯｸM" panose="020B0600000000000000" pitchFamily="50" charset="-128"/>
                <a:ea typeface="HGPｺﾞｼｯｸM" panose="020B0600000000000000" pitchFamily="50" charset="-128"/>
              </a:rPr>
              <a:t>について</a:t>
            </a:r>
            <a:endParaRPr lang="en-US" altLang="ja-JP" sz="2400" dirty="0">
              <a:latin typeface="HGPｺﾞｼｯｸM" panose="020B0600000000000000" pitchFamily="50" charset="-128"/>
              <a:ea typeface="HGPｺﾞｼｯｸM" panose="020B0600000000000000" pitchFamily="50" charset="-128"/>
            </a:endParaRPr>
          </a:p>
          <a:p>
            <a:pPr algn="l"/>
            <a:r>
              <a:rPr lang="ja-JP" altLang="en-US" sz="2400" b="1" dirty="0">
                <a:solidFill>
                  <a:srgbClr val="FF0000"/>
                </a:solidFill>
                <a:latin typeface="HGPｺﾞｼｯｸM" panose="020B0600000000000000" pitchFamily="50" charset="-128"/>
                <a:ea typeface="HGPｺﾞｼｯｸM" panose="020B0600000000000000" pitchFamily="50" charset="-128"/>
              </a:rPr>
              <a:t>質問</a:t>
            </a:r>
            <a:r>
              <a:rPr lang="en-US" altLang="ja-JP" sz="2400" b="1" dirty="0">
                <a:solidFill>
                  <a:srgbClr val="FF0000"/>
                </a:solidFill>
                <a:latin typeface="HGPｺﾞｼｯｸM" panose="020B0600000000000000" pitchFamily="50" charset="-128"/>
                <a:ea typeface="HGPｺﾞｼｯｸM" panose="020B0600000000000000" pitchFamily="50" charset="-128"/>
              </a:rPr>
              <a:t>1</a:t>
            </a:r>
            <a:r>
              <a:rPr lang="ja-JP" altLang="en-US" sz="2400" b="1" dirty="0">
                <a:solidFill>
                  <a:srgbClr val="FF0000"/>
                </a:solidFill>
                <a:latin typeface="HGPｺﾞｼｯｸM" panose="020B0600000000000000" pitchFamily="50" charset="-128"/>
                <a:ea typeface="HGPｺﾞｼｯｸM" panose="020B0600000000000000" pitchFamily="50" charset="-128"/>
              </a:rPr>
              <a:t>　　★　</a:t>
            </a:r>
            <a:r>
              <a:rPr lang="en-US" altLang="ja-JP" sz="2400" b="1" dirty="0">
                <a:solidFill>
                  <a:srgbClr val="FF0000"/>
                </a:solidFill>
                <a:latin typeface="HGPｺﾞｼｯｸM" panose="020B0600000000000000" pitchFamily="50" charset="-128"/>
                <a:ea typeface="HGPｺﾞｼｯｸM" panose="020B0600000000000000" pitchFamily="50" charset="-128"/>
              </a:rPr>
              <a:t>MUST</a:t>
            </a:r>
          </a:p>
          <a:p>
            <a:pPr algn="l"/>
            <a:r>
              <a:rPr lang="ja-JP" altLang="en-US" sz="2400" dirty="0">
                <a:latin typeface="HGPｺﾞｼｯｸM" panose="020B0600000000000000" pitchFamily="50" charset="-128"/>
                <a:ea typeface="HGPｺﾞｼｯｸM" panose="020B0600000000000000" pitchFamily="50" charset="-128"/>
              </a:rPr>
              <a:t>あなたが「すべきこと」「しなければならないこと」は何ですか？</a:t>
            </a:r>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p:txBody>
      </p:sp>
      <p:sp>
        <p:nvSpPr>
          <p:cNvPr id="3" name="タイトル 1"/>
          <p:cNvSpPr txBox="1">
            <a:spLocks/>
          </p:cNvSpPr>
          <p:nvPr/>
        </p:nvSpPr>
        <p:spPr>
          <a:xfrm>
            <a:off x="344860" y="4293094"/>
            <a:ext cx="2624851" cy="2376266"/>
          </a:xfrm>
          <a:prstGeom prst="rect">
            <a:avLst/>
          </a:prstGeom>
          <a:ln w="38100">
            <a:solidFill>
              <a:srgbClr val="00B05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a:latin typeface="HGSｺﾞｼｯｸM" panose="020B0600000000000000" pitchFamily="50" charset="-128"/>
                <a:ea typeface="HGSｺﾞｼｯｸM" panose="020B0600000000000000" pitchFamily="50" charset="-128"/>
              </a:rPr>
              <a:t>社会動向　</a:t>
            </a:r>
            <a:endParaRPr lang="en-US" altLang="ja-JP" sz="20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ja-JP" altLang="en-US" sz="1800" dirty="0">
                <a:latin typeface="HGSｺﾞｼｯｸM" panose="020B0600000000000000" pitchFamily="50" charset="-128"/>
                <a:ea typeface="HGSｺﾞｼｯｸM" panose="020B0600000000000000" pitchFamily="50" charset="-128"/>
              </a:rPr>
              <a:t>人口構造・社会保障制度の変化</a:t>
            </a:r>
            <a:endParaRPr lang="en-US" altLang="ja-JP" sz="18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ja-JP" altLang="en-US" sz="1800" dirty="0">
                <a:latin typeface="HGSｺﾞｼｯｸM" panose="020B0600000000000000" pitchFamily="50" charset="-128"/>
                <a:ea typeface="HGSｺﾞｼｯｸM" panose="020B0600000000000000" pitchFamily="50" charset="-128"/>
              </a:rPr>
              <a:t>医療介護福祉業界</a:t>
            </a:r>
            <a:endParaRPr lang="en-US" altLang="ja-JP" sz="18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ja-JP" altLang="en-US" sz="1800" dirty="0">
                <a:latin typeface="HGSｺﾞｼｯｸM" panose="020B0600000000000000" pitchFamily="50" charset="-128"/>
                <a:ea typeface="HGSｺﾞｼｯｸM" panose="020B0600000000000000" pitchFamily="50" charset="-128"/>
              </a:rPr>
              <a:t>リハ業界</a:t>
            </a:r>
            <a:endParaRPr lang="en-US" altLang="ja-JP" sz="18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ja-JP" altLang="en-US" sz="1800" dirty="0">
                <a:latin typeface="HGSｺﾞｼｯｸM" panose="020B0600000000000000" pitchFamily="50" charset="-128"/>
                <a:ea typeface="HGSｺﾞｼｯｸM" panose="020B0600000000000000" pitchFamily="50" charset="-128"/>
              </a:rPr>
              <a:t>その他</a:t>
            </a:r>
            <a:endParaRPr lang="en-US" altLang="ja-JP" sz="1800" dirty="0">
              <a:latin typeface="HGSｺﾞｼｯｸM" panose="020B0600000000000000" pitchFamily="50" charset="-128"/>
              <a:ea typeface="HGSｺﾞｼｯｸM" panose="020B0600000000000000" pitchFamily="50" charset="-128"/>
            </a:endParaRPr>
          </a:p>
          <a:p>
            <a:pPr algn="l"/>
            <a:endParaRPr lang="en-US" altLang="ja-JP" sz="2000" dirty="0">
              <a:latin typeface="HGSｺﾞｼｯｸM" panose="020B0600000000000000" pitchFamily="50" charset="-128"/>
              <a:ea typeface="HGSｺﾞｼｯｸM" panose="020B0600000000000000" pitchFamily="50" charset="-128"/>
            </a:endParaRPr>
          </a:p>
        </p:txBody>
      </p:sp>
      <p:sp>
        <p:nvSpPr>
          <p:cNvPr id="5" name="タイトル 1"/>
          <p:cNvSpPr txBox="1">
            <a:spLocks/>
          </p:cNvSpPr>
          <p:nvPr/>
        </p:nvSpPr>
        <p:spPr>
          <a:xfrm>
            <a:off x="3157003" y="4293094"/>
            <a:ext cx="2737578" cy="2376266"/>
          </a:xfrm>
          <a:prstGeom prst="rect">
            <a:avLst/>
          </a:prstGeom>
          <a:ln w="38100">
            <a:solidFill>
              <a:srgbClr val="00B05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a:latin typeface="HGSｺﾞｼｯｸM" panose="020B0600000000000000" pitchFamily="50" charset="-128"/>
                <a:ea typeface="HGSｺﾞｼｯｸM" panose="020B0600000000000000" pitchFamily="50" charset="-128"/>
              </a:rPr>
              <a:t>組織の理念方針</a:t>
            </a:r>
            <a:endParaRPr lang="en-US" altLang="ja-JP" sz="2000" dirty="0">
              <a:latin typeface="HGSｺﾞｼｯｸM" panose="020B0600000000000000" pitchFamily="50" charset="-128"/>
              <a:ea typeface="HGSｺﾞｼｯｸM" panose="020B0600000000000000" pitchFamily="50" charset="-128"/>
            </a:endParaRPr>
          </a:p>
          <a:p>
            <a:pPr algn="l"/>
            <a:r>
              <a:rPr lang="ja-JP" altLang="en-US" sz="1600" dirty="0">
                <a:latin typeface="HGSｺﾞｼｯｸM" panose="020B0600000000000000" pitchFamily="50" charset="-128"/>
                <a:ea typeface="HGSｺﾞｼｯｸM" panose="020B0600000000000000" pitchFamily="50" charset="-128"/>
              </a:rPr>
              <a:t>（ミッション・ビジョン）</a:t>
            </a:r>
            <a:endParaRPr lang="en-US" altLang="ja-JP" sz="16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en-US" altLang="ja-JP" sz="1800" dirty="0">
                <a:latin typeface="HGSｺﾞｼｯｸM" panose="020B0600000000000000" pitchFamily="50" charset="-128"/>
                <a:ea typeface="HGSｺﾞｼｯｸM" panose="020B0600000000000000" pitchFamily="50" charset="-128"/>
              </a:rPr>
              <a:t>AMG</a:t>
            </a:r>
            <a:r>
              <a:rPr lang="ja-JP" altLang="en-US" sz="1800" dirty="0">
                <a:latin typeface="HGSｺﾞｼｯｸM" panose="020B0600000000000000" pitchFamily="50" charset="-128"/>
                <a:ea typeface="HGSｺﾞｼｯｸM" panose="020B0600000000000000" pitchFamily="50" charset="-128"/>
              </a:rPr>
              <a:t>の理念　</a:t>
            </a:r>
            <a:endParaRPr lang="en-US" altLang="ja-JP" sz="18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ja-JP" altLang="en-US" sz="1800" dirty="0">
                <a:latin typeface="HGSｺﾞｼｯｸM" panose="020B0600000000000000" pitchFamily="50" charset="-128"/>
                <a:ea typeface="HGSｺﾞｼｯｸM" panose="020B0600000000000000" pitchFamily="50" charset="-128"/>
              </a:rPr>
              <a:t>リハ部の理念</a:t>
            </a:r>
            <a:endParaRPr lang="en-US" altLang="ja-JP" sz="18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ja-JP" altLang="en-US" sz="1800" dirty="0">
                <a:latin typeface="HGSｺﾞｼｯｸM" panose="020B0600000000000000" pitchFamily="50" charset="-128"/>
                <a:ea typeface="HGSｺﾞｼｯｸM" panose="020B0600000000000000" pitchFamily="50" charset="-128"/>
              </a:rPr>
              <a:t>病院施設の理念</a:t>
            </a:r>
            <a:endParaRPr lang="en-US" altLang="ja-JP" sz="18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ja-JP" altLang="en-US" sz="1800" dirty="0">
                <a:latin typeface="HGSｺﾞｼｯｸM" panose="020B0600000000000000" pitchFamily="50" charset="-128"/>
                <a:ea typeface="HGSｺﾞｼｯｸM" panose="020B0600000000000000" pitchFamily="50" charset="-128"/>
              </a:rPr>
              <a:t>リハ科の理念</a:t>
            </a:r>
            <a:endParaRPr lang="en-US" altLang="ja-JP" sz="18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ja-JP" altLang="en-US" sz="1800" dirty="0">
                <a:latin typeface="HGSｺﾞｼｯｸM" panose="020B0600000000000000" pitchFamily="50" charset="-128"/>
                <a:ea typeface="HGSｺﾞｼｯｸM" panose="020B0600000000000000" pitchFamily="50" charset="-128"/>
              </a:rPr>
              <a:t>その他</a:t>
            </a:r>
          </a:p>
        </p:txBody>
      </p:sp>
      <p:sp>
        <p:nvSpPr>
          <p:cNvPr id="6" name="タイトル 1"/>
          <p:cNvSpPr txBox="1">
            <a:spLocks/>
          </p:cNvSpPr>
          <p:nvPr/>
        </p:nvSpPr>
        <p:spPr>
          <a:xfrm>
            <a:off x="6081874" y="4293094"/>
            <a:ext cx="2767202" cy="2376266"/>
          </a:xfrm>
          <a:prstGeom prst="rect">
            <a:avLst/>
          </a:prstGeom>
          <a:ln w="38100">
            <a:solidFill>
              <a:srgbClr val="00B05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a:latin typeface="HGSｺﾞｼｯｸM" panose="020B0600000000000000" pitchFamily="50" charset="-128"/>
                <a:ea typeface="HGSｺﾞｼｯｸM" panose="020B0600000000000000" pitchFamily="50" charset="-128"/>
              </a:rPr>
              <a:t>専門職</a:t>
            </a:r>
            <a:r>
              <a:rPr lang="en-US" altLang="ja-JP" sz="2000" dirty="0">
                <a:latin typeface="HGSｺﾞｼｯｸM" panose="020B0600000000000000" pitchFamily="50" charset="-128"/>
                <a:ea typeface="HGSｺﾞｼｯｸM" panose="020B0600000000000000" pitchFamily="50" charset="-128"/>
              </a:rPr>
              <a:t>/</a:t>
            </a:r>
            <a:r>
              <a:rPr lang="ja-JP" altLang="en-US" sz="2000" dirty="0">
                <a:latin typeface="HGSｺﾞｼｯｸM" panose="020B0600000000000000" pitchFamily="50" charset="-128"/>
                <a:ea typeface="HGSｺﾞｼｯｸM" panose="020B0600000000000000" pitchFamily="50" charset="-128"/>
              </a:rPr>
              <a:t>組織</a:t>
            </a:r>
            <a:r>
              <a:rPr lang="en-US" altLang="ja-JP" sz="2000" dirty="0">
                <a:latin typeface="HGSｺﾞｼｯｸM" panose="020B0600000000000000" pitchFamily="50" charset="-128"/>
                <a:ea typeface="HGSｺﾞｼｯｸM" panose="020B0600000000000000" pitchFamily="50" charset="-128"/>
              </a:rPr>
              <a:t>/</a:t>
            </a:r>
            <a:r>
              <a:rPr lang="ja-JP" altLang="en-US" sz="2000" dirty="0">
                <a:latin typeface="HGSｺﾞｼｯｸM" panose="020B0600000000000000" pitchFamily="50" charset="-128"/>
                <a:ea typeface="HGSｺﾞｼｯｸM" panose="020B0600000000000000" pitchFamily="50" charset="-128"/>
              </a:rPr>
              <a:t>社会的</a:t>
            </a:r>
            <a:endParaRPr lang="en-US" altLang="ja-JP" sz="2000" dirty="0">
              <a:latin typeface="HGSｺﾞｼｯｸM" panose="020B0600000000000000" pitchFamily="50" charset="-128"/>
              <a:ea typeface="HGSｺﾞｼｯｸM" panose="020B0600000000000000" pitchFamily="50" charset="-128"/>
            </a:endParaRPr>
          </a:p>
          <a:p>
            <a:pPr algn="l"/>
            <a:r>
              <a:rPr lang="ja-JP" altLang="en-US" sz="2000" dirty="0">
                <a:latin typeface="HGSｺﾞｼｯｸM" panose="020B0600000000000000" pitchFamily="50" charset="-128"/>
                <a:ea typeface="HGSｺﾞｼｯｸM" panose="020B0600000000000000" pitchFamily="50" charset="-128"/>
              </a:rPr>
              <a:t>役割として</a:t>
            </a:r>
            <a:endParaRPr lang="en-US" altLang="ja-JP" sz="20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ja-JP" altLang="en-US" sz="1800" dirty="0">
                <a:latin typeface="HGSｺﾞｼｯｸM" panose="020B0600000000000000" pitchFamily="50" charset="-128"/>
                <a:ea typeface="HGSｺﾞｼｯｸM" panose="020B0600000000000000" pitchFamily="50" charset="-128"/>
              </a:rPr>
              <a:t>仕事・組織で求められている職務・役割</a:t>
            </a:r>
            <a:endParaRPr lang="en-US" altLang="ja-JP" sz="18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ja-JP" altLang="en-US" sz="1800" dirty="0">
                <a:latin typeface="HGSｺﾞｼｯｸM" panose="020B0600000000000000" pitchFamily="50" charset="-128"/>
                <a:ea typeface="HGSｺﾞｼｯｸM" panose="020B0600000000000000" pitchFamily="50" charset="-128"/>
              </a:rPr>
              <a:t>職能要件</a:t>
            </a:r>
            <a:r>
              <a:rPr lang="en-US" altLang="ja-JP" sz="1800" dirty="0">
                <a:latin typeface="HGSｺﾞｼｯｸM" panose="020B0600000000000000" pitchFamily="50" charset="-128"/>
                <a:ea typeface="HGSｺﾞｼｯｸM" panose="020B0600000000000000" pitchFamily="50" charset="-128"/>
              </a:rPr>
              <a:t>/</a:t>
            </a:r>
            <a:r>
              <a:rPr lang="ja-JP" altLang="en-US" sz="1800" dirty="0">
                <a:latin typeface="HGSｺﾞｼｯｸM" panose="020B0600000000000000" pitchFamily="50" charset="-128"/>
                <a:ea typeface="HGSｺﾞｼｯｸM" panose="020B0600000000000000" pitchFamily="50" charset="-128"/>
              </a:rPr>
              <a:t>ラダー</a:t>
            </a:r>
            <a:endParaRPr lang="en-US" altLang="ja-JP" sz="18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ja-JP" altLang="en-US" sz="1800" dirty="0">
                <a:latin typeface="HGSｺﾞｼｯｸM" panose="020B0600000000000000" pitchFamily="50" charset="-128"/>
                <a:ea typeface="HGSｺﾞｼｯｸM" panose="020B0600000000000000" pitchFamily="50" charset="-128"/>
              </a:rPr>
              <a:t>キャリアパス</a:t>
            </a:r>
            <a:endParaRPr lang="en-US" altLang="ja-JP" sz="18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ja-JP" altLang="en-US" sz="1800" dirty="0">
                <a:latin typeface="HGSｺﾞｼｯｸM" panose="020B0600000000000000" pitchFamily="50" charset="-128"/>
                <a:ea typeface="HGSｺﾞｼｯｸM" panose="020B0600000000000000" pitchFamily="50" charset="-128"/>
              </a:rPr>
              <a:t>協会生涯教育</a:t>
            </a:r>
            <a:endParaRPr lang="en-US" altLang="ja-JP" sz="1800" dirty="0">
              <a:latin typeface="HGSｺﾞｼｯｸM" panose="020B0600000000000000" pitchFamily="50" charset="-128"/>
              <a:ea typeface="HGSｺﾞｼｯｸM" panose="020B0600000000000000" pitchFamily="50" charset="-128"/>
            </a:endParaRPr>
          </a:p>
          <a:p>
            <a:pPr marL="342900" indent="-342900" algn="l">
              <a:buFont typeface="Wingdings" panose="05000000000000000000" pitchFamily="2" charset="2"/>
              <a:buChar char="Ø"/>
            </a:pPr>
            <a:r>
              <a:rPr lang="ja-JP" altLang="en-US" sz="1800" dirty="0">
                <a:latin typeface="HGSｺﾞｼｯｸM" panose="020B0600000000000000" pitchFamily="50" charset="-128"/>
                <a:ea typeface="HGSｺﾞｼｯｸM" panose="020B0600000000000000" pitchFamily="50" charset="-128"/>
              </a:rPr>
              <a:t>その他</a:t>
            </a:r>
          </a:p>
        </p:txBody>
      </p:sp>
      <p:sp>
        <p:nvSpPr>
          <p:cNvPr id="2" name="二等辺三角形 1"/>
          <p:cNvSpPr/>
          <p:nvPr/>
        </p:nvSpPr>
        <p:spPr>
          <a:xfrm>
            <a:off x="668896" y="3933054"/>
            <a:ext cx="7992888" cy="360040"/>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2462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44860" y="260648"/>
            <a:ext cx="8640960" cy="65527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ｺﾞｼｯｸM" panose="020B0600000000000000" pitchFamily="50" charset="-128"/>
                <a:ea typeface="HGPｺﾞｼｯｸM" panose="020B0600000000000000" pitchFamily="50" charset="-128"/>
              </a:rPr>
              <a:t>自分を知る為のワーク②　改めて振り返る</a:t>
            </a:r>
            <a:endParaRPr lang="en-US" altLang="ja-JP" sz="2400" dirty="0">
              <a:latin typeface="HGPｺﾞｼｯｸM" panose="020B0600000000000000" pitchFamily="50" charset="-128"/>
              <a:ea typeface="HGPｺﾞｼｯｸM" panose="020B0600000000000000" pitchFamily="50" charset="-128"/>
            </a:endParaRPr>
          </a:p>
          <a:p>
            <a:pPr algn="l"/>
            <a:r>
              <a:rPr lang="ja-JP" altLang="en-US" sz="2400" b="1" dirty="0">
                <a:solidFill>
                  <a:srgbClr val="FF0000"/>
                </a:solidFill>
                <a:latin typeface="HGPｺﾞｼｯｸM" panose="020B0600000000000000" pitchFamily="50" charset="-128"/>
                <a:ea typeface="HGPｺﾞｼｯｸM" panose="020B0600000000000000" pitchFamily="50" charset="-128"/>
              </a:rPr>
              <a:t>質問</a:t>
            </a:r>
            <a:r>
              <a:rPr lang="en-US" altLang="ja-JP" sz="2400" b="1" dirty="0">
                <a:solidFill>
                  <a:srgbClr val="FF0000"/>
                </a:solidFill>
                <a:latin typeface="HGPｺﾞｼｯｸM" panose="020B0600000000000000" pitchFamily="50" charset="-128"/>
                <a:ea typeface="HGPｺﾞｼｯｸM" panose="020B0600000000000000" pitchFamily="50" charset="-128"/>
              </a:rPr>
              <a:t>2</a:t>
            </a:r>
            <a:r>
              <a:rPr lang="ja-JP" altLang="en-US" sz="2400" b="1" dirty="0">
                <a:solidFill>
                  <a:srgbClr val="FF0000"/>
                </a:solidFill>
                <a:latin typeface="HGPｺﾞｼｯｸM" panose="020B0600000000000000" pitchFamily="50" charset="-128"/>
                <a:ea typeface="HGPｺﾞｼｯｸM" panose="020B0600000000000000" pitchFamily="50" charset="-128"/>
              </a:rPr>
              <a:t>　　☆☆</a:t>
            </a:r>
            <a:r>
              <a:rPr lang="en-US" altLang="ja-JP" sz="2400" b="1" dirty="0">
                <a:solidFill>
                  <a:srgbClr val="FF0000"/>
                </a:solidFill>
                <a:latin typeface="HGPｺﾞｼｯｸM" panose="020B0600000000000000" pitchFamily="50" charset="-128"/>
                <a:ea typeface="HGPｺﾞｼｯｸM" panose="020B0600000000000000" pitchFamily="50" charset="-128"/>
              </a:rPr>
              <a:t>WILL/</a:t>
            </a:r>
            <a:r>
              <a:rPr lang="ja-JP" altLang="en-US" sz="2400" b="1" dirty="0">
                <a:solidFill>
                  <a:srgbClr val="FF0000"/>
                </a:solidFill>
                <a:latin typeface="HGPｺﾞｼｯｸM" panose="020B0600000000000000" pitchFamily="50" charset="-128"/>
                <a:ea typeface="HGPｺﾞｼｯｸM" panose="020B0600000000000000" pitchFamily="50" charset="-128"/>
              </a:rPr>
              <a:t>価値感</a:t>
            </a:r>
            <a:endParaRPr lang="en-US" altLang="ja-JP" sz="2400" b="1" dirty="0">
              <a:solidFill>
                <a:srgbClr val="FF0000"/>
              </a:solidFill>
              <a:latin typeface="HGPｺﾞｼｯｸM" panose="020B0600000000000000" pitchFamily="50" charset="-128"/>
              <a:ea typeface="HGPｺﾞｼｯｸM" panose="020B0600000000000000" pitchFamily="50" charset="-128"/>
            </a:endParaRPr>
          </a:p>
          <a:p>
            <a:pPr algn="l"/>
            <a:r>
              <a:rPr lang="ja-JP" altLang="en-US" sz="2400" dirty="0">
                <a:latin typeface="HGPｺﾞｼｯｸM" panose="020B0600000000000000" pitchFamily="50" charset="-128"/>
                <a:ea typeface="HGPｺﾞｼｯｸM" panose="020B0600000000000000" pitchFamily="50" charset="-128"/>
              </a:rPr>
              <a:t>これまでのキャリアで楽しかったことは何ですか？</a:t>
            </a:r>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r>
              <a:rPr lang="ja-JP" altLang="en-US" sz="2400" dirty="0">
                <a:latin typeface="HGPｺﾞｼｯｸM" panose="020B0600000000000000" pitchFamily="50" charset="-128"/>
                <a:ea typeface="HGPｺﾞｼｯｸM" panose="020B0600000000000000" pitchFamily="50" charset="-128"/>
              </a:rPr>
              <a:t>それはなぜですか？</a:t>
            </a:r>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r>
              <a:rPr lang="ja-JP" altLang="en-US" sz="2400" b="1" dirty="0">
                <a:solidFill>
                  <a:srgbClr val="FF0000"/>
                </a:solidFill>
                <a:latin typeface="HGPｺﾞｼｯｸM" panose="020B0600000000000000" pitchFamily="50" charset="-128"/>
                <a:ea typeface="HGPｺﾞｼｯｸM" panose="020B0600000000000000" pitchFamily="50" charset="-128"/>
              </a:rPr>
              <a:t>質問</a:t>
            </a:r>
            <a:r>
              <a:rPr lang="en-US" altLang="ja-JP" sz="2400" b="1" dirty="0">
                <a:solidFill>
                  <a:srgbClr val="FF0000"/>
                </a:solidFill>
                <a:latin typeface="HGPｺﾞｼｯｸM" panose="020B0600000000000000" pitchFamily="50" charset="-128"/>
                <a:ea typeface="HGPｺﾞｼｯｸM" panose="020B0600000000000000" pitchFamily="50" charset="-128"/>
              </a:rPr>
              <a:t>3</a:t>
            </a:r>
            <a:r>
              <a:rPr lang="ja-JP" altLang="en-US" sz="2400" b="1" dirty="0">
                <a:solidFill>
                  <a:srgbClr val="FF0000"/>
                </a:solidFill>
                <a:latin typeface="HGPｺﾞｼｯｸM" panose="020B0600000000000000" pitchFamily="50" charset="-128"/>
                <a:ea typeface="HGPｺﾞｼｯｸM" panose="020B0600000000000000" pitchFamily="50" charset="-128"/>
              </a:rPr>
              <a:t>　　☆☆</a:t>
            </a:r>
            <a:r>
              <a:rPr lang="en-US" altLang="ja-JP" sz="2400" b="1" dirty="0">
                <a:solidFill>
                  <a:srgbClr val="FF0000"/>
                </a:solidFill>
                <a:latin typeface="HGPｺﾞｼｯｸM" panose="020B0600000000000000" pitchFamily="50" charset="-128"/>
                <a:ea typeface="HGPｺﾞｼｯｸM" panose="020B0600000000000000" pitchFamily="50" charset="-128"/>
              </a:rPr>
              <a:t>WILL/</a:t>
            </a:r>
            <a:r>
              <a:rPr lang="ja-JP" altLang="en-US" sz="2400" b="1" dirty="0">
                <a:solidFill>
                  <a:srgbClr val="FF0000"/>
                </a:solidFill>
                <a:latin typeface="HGPｺﾞｼｯｸM" panose="020B0600000000000000" pitchFamily="50" charset="-128"/>
                <a:ea typeface="HGPｺﾞｼｯｸM" panose="020B0600000000000000" pitchFamily="50" charset="-128"/>
              </a:rPr>
              <a:t>価値感</a:t>
            </a:r>
            <a:endParaRPr lang="en-US" altLang="ja-JP" sz="2400" b="1" dirty="0">
              <a:solidFill>
                <a:srgbClr val="FF0000"/>
              </a:solidFill>
              <a:latin typeface="HGPｺﾞｼｯｸM" panose="020B0600000000000000" pitchFamily="50" charset="-128"/>
              <a:ea typeface="HGPｺﾞｼｯｸM" panose="020B0600000000000000" pitchFamily="50" charset="-128"/>
            </a:endParaRPr>
          </a:p>
          <a:p>
            <a:pPr algn="l"/>
            <a:r>
              <a:rPr lang="ja-JP" altLang="en-US" sz="2400" dirty="0">
                <a:latin typeface="HGPｺﾞｼｯｸM" panose="020B0600000000000000" pitchFamily="50" charset="-128"/>
                <a:ea typeface="HGPｺﾞｼｯｸM" panose="020B0600000000000000" pitchFamily="50" charset="-128"/>
              </a:rPr>
              <a:t>これまでのキャリアで楽しくなかったことで、</a:t>
            </a:r>
            <a:endParaRPr lang="en-US" altLang="ja-JP" sz="2400" dirty="0">
              <a:latin typeface="HGPｺﾞｼｯｸM" panose="020B0600000000000000" pitchFamily="50" charset="-128"/>
              <a:ea typeface="HGPｺﾞｼｯｸM" panose="020B0600000000000000" pitchFamily="50" charset="-128"/>
            </a:endParaRPr>
          </a:p>
          <a:p>
            <a:pPr algn="l"/>
            <a:r>
              <a:rPr lang="ja-JP" altLang="en-US" sz="2400" dirty="0">
                <a:latin typeface="HGPｺﾞｼｯｸM" panose="020B0600000000000000" pitchFamily="50" charset="-128"/>
                <a:ea typeface="HGPｺﾞｼｯｸM" panose="020B0600000000000000" pitchFamily="50" charset="-128"/>
              </a:rPr>
              <a:t>この先もやりたくないと思っていることは何ですか？</a:t>
            </a:r>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r>
              <a:rPr lang="ja-JP" altLang="en-US" sz="2400" dirty="0">
                <a:latin typeface="HGPｺﾞｼｯｸM" panose="020B0600000000000000" pitchFamily="50" charset="-128"/>
                <a:ea typeface="HGPｺﾞｼｯｸM" panose="020B0600000000000000" pitchFamily="50" charset="-128"/>
              </a:rPr>
              <a:t>それはなぜですか？</a:t>
            </a:r>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710268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44860" y="332656"/>
            <a:ext cx="8640960" cy="6480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ｺﾞｼｯｸM" panose="020B0600000000000000" pitchFamily="50" charset="-128"/>
                <a:ea typeface="HGPｺﾞｼｯｸM" panose="020B0600000000000000" pitchFamily="50" charset="-128"/>
              </a:rPr>
              <a:t>自分を知る為のワーク③　改めて振り返る</a:t>
            </a:r>
            <a:endParaRPr lang="en-US" altLang="ja-JP" sz="2400" dirty="0">
              <a:latin typeface="HGPｺﾞｼｯｸM" panose="020B0600000000000000" pitchFamily="50" charset="-128"/>
              <a:ea typeface="HGPｺﾞｼｯｸM" panose="020B0600000000000000" pitchFamily="50" charset="-128"/>
            </a:endParaRPr>
          </a:p>
          <a:p>
            <a:pPr algn="l"/>
            <a:r>
              <a:rPr lang="ja-JP" altLang="en-US" sz="2400" b="1" dirty="0">
                <a:solidFill>
                  <a:srgbClr val="FF0000"/>
                </a:solidFill>
                <a:latin typeface="HGPｺﾞｼｯｸM" panose="020B0600000000000000" pitchFamily="50" charset="-128"/>
                <a:ea typeface="HGPｺﾞｼｯｸM" panose="020B0600000000000000" pitchFamily="50" charset="-128"/>
              </a:rPr>
              <a:t>質問</a:t>
            </a:r>
            <a:r>
              <a:rPr lang="en-US" altLang="ja-JP" sz="2400" b="1" dirty="0">
                <a:solidFill>
                  <a:srgbClr val="FF0000"/>
                </a:solidFill>
                <a:latin typeface="HGPｺﾞｼｯｸM" panose="020B0600000000000000" pitchFamily="50" charset="-128"/>
                <a:ea typeface="HGPｺﾞｼｯｸM" panose="020B0600000000000000" pitchFamily="50" charset="-128"/>
              </a:rPr>
              <a:t>4</a:t>
            </a:r>
            <a:r>
              <a:rPr lang="ja-JP" altLang="en-US" sz="2400" b="1" dirty="0">
                <a:solidFill>
                  <a:srgbClr val="FF0000"/>
                </a:solidFill>
                <a:latin typeface="HGPｺﾞｼｯｸM" panose="020B0600000000000000" pitchFamily="50" charset="-128"/>
                <a:ea typeface="HGPｺﾞｼｯｸM" panose="020B0600000000000000" pitchFamily="50" charset="-128"/>
              </a:rPr>
              <a:t>　★　できること</a:t>
            </a:r>
            <a:r>
              <a:rPr lang="en-US" altLang="ja-JP" sz="2400" b="1" dirty="0">
                <a:solidFill>
                  <a:srgbClr val="FF0000"/>
                </a:solidFill>
                <a:latin typeface="HGPｺﾞｼｯｸM" panose="020B0600000000000000" pitchFamily="50" charset="-128"/>
                <a:ea typeface="HGPｺﾞｼｯｸM" panose="020B0600000000000000" pitchFamily="50" charset="-128"/>
              </a:rPr>
              <a:t>CAN</a:t>
            </a:r>
          </a:p>
          <a:p>
            <a:pPr algn="l"/>
            <a:r>
              <a:rPr lang="ja-JP" altLang="en-US" sz="2400" dirty="0">
                <a:latin typeface="HGPｺﾞｼｯｸM" panose="020B0600000000000000" pitchFamily="50" charset="-128"/>
                <a:ea typeface="HGPｺﾞｼｯｸM" panose="020B0600000000000000" pitchFamily="50" charset="-128"/>
              </a:rPr>
              <a:t>あなたの主な能力（できること・力）は何だと思いますか？</a:t>
            </a:r>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r>
              <a:rPr lang="ja-JP" altLang="en-US" sz="2400" b="1" dirty="0">
                <a:solidFill>
                  <a:srgbClr val="FF0000"/>
                </a:solidFill>
                <a:latin typeface="HGPｺﾞｼｯｸM" panose="020B0600000000000000" pitchFamily="50" charset="-128"/>
                <a:ea typeface="HGPｺﾞｼｯｸM" panose="020B0600000000000000" pitchFamily="50" charset="-128"/>
              </a:rPr>
              <a:t>質問</a:t>
            </a:r>
            <a:r>
              <a:rPr lang="en-US" altLang="ja-JP" sz="2400" b="1" dirty="0">
                <a:solidFill>
                  <a:srgbClr val="FF0000"/>
                </a:solidFill>
                <a:latin typeface="HGPｺﾞｼｯｸM" panose="020B0600000000000000" pitchFamily="50" charset="-128"/>
                <a:ea typeface="HGPｺﾞｼｯｸM" panose="020B0600000000000000" pitchFamily="50" charset="-128"/>
              </a:rPr>
              <a:t>5  </a:t>
            </a:r>
            <a:r>
              <a:rPr lang="ja-JP" altLang="en-US" sz="2400" b="1" dirty="0">
                <a:solidFill>
                  <a:srgbClr val="FF0000"/>
                </a:solidFill>
                <a:latin typeface="HGPｺﾞｼｯｸM" panose="020B0600000000000000" pitchFamily="50" charset="-128"/>
                <a:ea typeface="HGPｺﾞｼｯｸM" panose="020B0600000000000000" pitchFamily="50" charset="-128"/>
              </a:rPr>
              <a:t>★　できること</a:t>
            </a:r>
            <a:r>
              <a:rPr lang="en-US" altLang="ja-JP" sz="2400" b="1" dirty="0">
                <a:solidFill>
                  <a:srgbClr val="FF0000"/>
                </a:solidFill>
                <a:latin typeface="HGPｺﾞｼｯｸM" panose="020B0600000000000000" pitchFamily="50" charset="-128"/>
                <a:ea typeface="HGPｺﾞｼｯｸM" panose="020B0600000000000000" pitchFamily="50" charset="-128"/>
              </a:rPr>
              <a:t>CAN</a:t>
            </a:r>
          </a:p>
          <a:p>
            <a:pPr algn="l"/>
            <a:r>
              <a:rPr lang="ja-JP" altLang="en-US" sz="2400" dirty="0">
                <a:latin typeface="HGPｺﾞｼｯｸM" panose="020B0600000000000000" pitchFamily="50" charset="-128"/>
                <a:ea typeface="HGPｺﾞｼｯｸM" panose="020B0600000000000000" pitchFamily="50" charset="-128"/>
              </a:rPr>
              <a:t>あなたの強みは何ですか？</a:t>
            </a:r>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r>
              <a:rPr lang="ja-JP" altLang="en-US" sz="2400" b="1" dirty="0">
                <a:solidFill>
                  <a:srgbClr val="FF0000"/>
                </a:solidFill>
                <a:latin typeface="HGPｺﾞｼｯｸM" panose="020B0600000000000000" pitchFamily="50" charset="-128"/>
                <a:ea typeface="HGPｺﾞｼｯｸM" panose="020B0600000000000000" pitchFamily="50" charset="-128"/>
              </a:rPr>
              <a:t>質問</a:t>
            </a:r>
            <a:r>
              <a:rPr lang="en-US" altLang="ja-JP" sz="2400" b="1" dirty="0">
                <a:solidFill>
                  <a:srgbClr val="FF0000"/>
                </a:solidFill>
                <a:latin typeface="HGPｺﾞｼｯｸM" panose="020B0600000000000000" pitchFamily="50" charset="-128"/>
                <a:ea typeface="HGPｺﾞｼｯｸM" panose="020B0600000000000000" pitchFamily="50" charset="-128"/>
              </a:rPr>
              <a:t>6</a:t>
            </a:r>
          </a:p>
          <a:p>
            <a:pPr algn="l"/>
            <a:r>
              <a:rPr lang="ja-JP" altLang="en-US" sz="2400" dirty="0">
                <a:latin typeface="HGPｺﾞｼｯｸM" panose="020B0600000000000000" pitchFamily="50" charset="-128"/>
                <a:ea typeface="HGPｺﾞｼｯｸM" panose="020B0600000000000000" pitchFamily="50" charset="-128"/>
              </a:rPr>
              <a:t>あなたの能力を活用し、</a:t>
            </a:r>
            <a:r>
              <a:rPr lang="en-US" altLang="ja-JP" sz="2400" dirty="0">
                <a:latin typeface="HGPｺﾞｼｯｸM" panose="020B0600000000000000" pitchFamily="50" charset="-128"/>
                <a:ea typeface="HGPｺﾞｼｯｸM" panose="020B0600000000000000" pitchFamily="50" charset="-128"/>
              </a:rPr>
              <a:t>AMG</a:t>
            </a:r>
            <a:r>
              <a:rPr lang="ja-JP" altLang="en-US" sz="2400" dirty="0">
                <a:latin typeface="HGPｺﾞｼｯｸM" panose="020B0600000000000000" pitchFamily="50" charset="-128"/>
                <a:ea typeface="HGPｺﾞｼｯｸM" panose="020B0600000000000000" pitchFamily="50" charset="-128"/>
              </a:rPr>
              <a:t>また自施設の中で、</a:t>
            </a:r>
            <a:endParaRPr lang="en-US" altLang="ja-JP" sz="2400" dirty="0">
              <a:latin typeface="HGPｺﾞｼｯｸM" panose="020B0600000000000000" pitchFamily="50" charset="-128"/>
              <a:ea typeface="HGPｺﾞｼｯｸM" panose="020B0600000000000000" pitchFamily="50" charset="-128"/>
            </a:endParaRPr>
          </a:p>
          <a:p>
            <a:pPr algn="l"/>
            <a:r>
              <a:rPr lang="ja-JP" altLang="en-US" sz="2400" dirty="0">
                <a:latin typeface="HGPｺﾞｼｯｸM" panose="020B0600000000000000" pitchFamily="50" charset="-128"/>
                <a:ea typeface="HGPｺﾞｼｯｸM" panose="020B0600000000000000" pitchFamily="50" charset="-128"/>
              </a:rPr>
              <a:t>実現してみたいこと（やってみたいこと）は何かありますか？</a:t>
            </a:r>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en-US" altLang="ja-JP" sz="2400" dirty="0">
              <a:latin typeface="HGPｺﾞｼｯｸM" panose="020B0600000000000000" pitchFamily="50" charset="-128"/>
              <a:ea typeface="HGPｺﾞｼｯｸM" panose="020B0600000000000000" pitchFamily="50" charset="-128"/>
            </a:endParaRPr>
          </a:p>
          <a:p>
            <a:pPr algn="l"/>
            <a:endParaRPr lang="ja-JP" altLang="en-US" sz="24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076520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80928"/>
            <a:ext cx="8229600" cy="1143000"/>
          </a:xfrm>
        </p:spPr>
        <p:txBody>
          <a:bodyPr>
            <a:normAutofit/>
          </a:bodyPr>
          <a:lstStyle/>
          <a:p>
            <a:r>
              <a:rPr kumimoji="1" lang="ja-JP" altLang="en-US" sz="4000" dirty="0"/>
              <a:t>キャリアビジョンシート</a:t>
            </a:r>
          </a:p>
        </p:txBody>
      </p:sp>
    </p:spTree>
    <p:extLst>
      <p:ext uri="{BB962C8B-B14F-4D97-AF65-F5344CB8AC3E}">
        <p14:creationId xmlns:p14="http://schemas.microsoft.com/office/powerpoint/2010/main" val="1082398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1CFB33-1EE1-440F-A807-CD7CF07B80C9}"/>
              </a:ext>
            </a:extLst>
          </p:cNvPr>
          <p:cNvSpPr>
            <a:spLocks noGrp="1"/>
          </p:cNvSpPr>
          <p:nvPr>
            <p:ph type="title"/>
          </p:nvPr>
        </p:nvSpPr>
        <p:spPr/>
        <p:txBody>
          <a:bodyPr>
            <a:normAutofit fontScale="90000"/>
          </a:bodyPr>
          <a:lstStyle/>
          <a:p>
            <a:r>
              <a:rPr kumimoji="1" lang="ja-JP" altLang="en-US" dirty="0"/>
              <a:t>キャリアビジョンシート提出にあたって</a:t>
            </a:r>
          </a:p>
        </p:txBody>
      </p:sp>
      <p:sp>
        <p:nvSpPr>
          <p:cNvPr id="3" name="コンテンツ プレースホルダー 2">
            <a:extLst>
              <a:ext uri="{FF2B5EF4-FFF2-40B4-BE49-F238E27FC236}">
                <a16:creationId xmlns:a16="http://schemas.microsoft.com/office/drawing/2014/main" id="{6375462E-B42D-4A3A-98A2-9974D10DFC45}"/>
              </a:ext>
            </a:extLst>
          </p:cNvPr>
          <p:cNvSpPr>
            <a:spLocks noGrp="1"/>
          </p:cNvSpPr>
          <p:nvPr>
            <p:ph idx="1"/>
          </p:nvPr>
        </p:nvSpPr>
        <p:spPr>
          <a:xfrm>
            <a:off x="457200" y="1600200"/>
            <a:ext cx="8229600" cy="4983162"/>
          </a:xfrm>
        </p:spPr>
        <p:txBody>
          <a:bodyPr>
            <a:normAutofit fontScale="92500" lnSpcReduction="10000"/>
          </a:bodyPr>
          <a:lstStyle/>
          <a:p>
            <a:r>
              <a:rPr kumimoji="1" lang="ja-JP" altLang="en-US" sz="2000" dirty="0"/>
              <a:t>奥村部長より</a:t>
            </a:r>
            <a:endParaRPr kumimoji="1" lang="en-US" altLang="ja-JP" sz="2000" dirty="0"/>
          </a:p>
          <a:p>
            <a:pPr marL="0" indent="0">
              <a:buNone/>
            </a:pPr>
            <a:r>
              <a:rPr lang="ja-JP" altLang="en-US" sz="2000" dirty="0"/>
              <a:t>○　「あなたはどんな価値観の持ち主で、何をしている時に楽しいと感じますか？」</a:t>
            </a:r>
          </a:p>
          <a:p>
            <a:pPr marL="0" indent="0">
              <a:buNone/>
            </a:pPr>
            <a:r>
              <a:rPr lang="ja-JP" altLang="en-US" sz="2000" dirty="0"/>
              <a:t>○　「あなたはどんなことが得意ですか？」</a:t>
            </a:r>
          </a:p>
          <a:p>
            <a:pPr marL="0" indent="0">
              <a:buNone/>
            </a:pPr>
            <a:r>
              <a:rPr lang="ja-JP" altLang="en-US" sz="2000" dirty="0"/>
              <a:t>○　「</a:t>
            </a:r>
            <a:r>
              <a:rPr lang="en-US" altLang="ja-JP" sz="2000" dirty="0"/>
              <a:t>5</a:t>
            </a:r>
            <a:r>
              <a:rPr lang="ja-JP" altLang="en-US" sz="2000" dirty="0"/>
              <a:t>年後、あなたはどんな仕事に関わっていたいですか？」</a:t>
            </a:r>
          </a:p>
          <a:p>
            <a:pPr marL="0" indent="0">
              <a:buNone/>
            </a:pPr>
            <a:endParaRPr lang="ja-JP" altLang="en-US" sz="2000" dirty="0"/>
          </a:p>
          <a:p>
            <a:pPr marL="0" indent="0">
              <a:buNone/>
            </a:pPr>
            <a:r>
              <a:rPr lang="ja-JP" altLang="en-US" sz="2000" dirty="0"/>
              <a:t>キャリアビジョンシートの作成をきっかけに、自己理解を深め、</a:t>
            </a:r>
          </a:p>
          <a:p>
            <a:pPr marL="0" indent="0">
              <a:buNone/>
            </a:pPr>
            <a:r>
              <a:rPr lang="ja-JP" altLang="en-US" sz="2000" dirty="0"/>
              <a:t>○これまでの自分を振り返り、自分自身の成長を感じる</a:t>
            </a:r>
          </a:p>
          <a:p>
            <a:pPr marL="0" indent="0">
              <a:buNone/>
            </a:pPr>
            <a:r>
              <a:rPr lang="ja-JP" altLang="en-US" sz="2000" dirty="0"/>
              <a:t>○将来はどのようなことに挑戦したいと思っている</a:t>
            </a:r>
          </a:p>
          <a:p>
            <a:pPr marL="0" indent="0" algn="r">
              <a:buNone/>
            </a:pPr>
            <a:r>
              <a:rPr lang="ja-JP" altLang="en-US" sz="2000" dirty="0"/>
              <a:t>など、未来の自分をビジョンしていただきたいと考えております。</a:t>
            </a:r>
          </a:p>
          <a:p>
            <a:pPr marL="0" indent="0">
              <a:buNone/>
            </a:pPr>
            <a:endParaRPr lang="ja-JP" altLang="en-US" sz="2000" dirty="0"/>
          </a:p>
          <a:p>
            <a:pPr marL="0" indent="0">
              <a:buNone/>
            </a:pPr>
            <a:r>
              <a:rPr lang="ja-JP" altLang="en-US" sz="2000" dirty="0"/>
              <a:t>　このキャリアビジョンシートは、私（リハビリテーション部部長）しか閲覧いたしませんのでご安心ください。また、キャリアビジョンシートの内容だけを理由に人事異動も行いません。</a:t>
            </a:r>
          </a:p>
          <a:p>
            <a:pPr marL="0" indent="0">
              <a:buNone/>
            </a:pPr>
            <a:r>
              <a:rPr lang="ja-JP" altLang="en-US" sz="2000" dirty="0"/>
              <a:t>　私としては、面談させていただく際に事前情報として参考にするほか、新規プロジェクトの立ち上げの際に、参考にさせて頂きます。</a:t>
            </a:r>
          </a:p>
          <a:p>
            <a:pPr marL="0" indent="0">
              <a:buNone/>
            </a:pPr>
            <a:endParaRPr lang="ja-JP" altLang="en-US" sz="2000" dirty="0"/>
          </a:p>
          <a:p>
            <a:pPr marL="0" indent="0">
              <a:buNone/>
            </a:pPr>
            <a:endParaRPr kumimoji="1" lang="ja-JP" altLang="en-US" sz="2000" dirty="0"/>
          </a:p>
        </p:txBody>
      </p:sp>
    </p:spTree>
    <p:extLst>
      <p:ext uri="{BB962C8B-B14F-4D97-AF65-F5344CB8AC3E}">
        <p14:creationId xmlns:p14="http://schemas.microsoft.com/office/powerpoint/2010/main" val="3490871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1CFB33-1EE1-440F-A807-CD7CF07B80C9}"/>
              </a:ext>
            </a:extLst>
          </p:cNvPr>
          <p:cNvSpPr>
            <a:spLocks noGrp="1"/>
          </p:cNvSpPr>
          <p:nvPr>
            <p:ph type="title"/>
          </p:nvPr>
        </p:nvSpPr>
        <p:spPr/>
        <p:txBody>
          <a:bodyPr>
            <a:normAutofit fontScale="90000"/>
          </a:bodyPr>
          <a:lstStyle/>
          <a:p>
            <a:r>
              <a:rPr kumimoji="1" lang="ja-JP" altLang="en-US" dirty="0"/>
              <a:t>キャリアビジョンシート提出にあたって</a:t>
            </a:r>
          </a:p>
        </p:txBody>
      </p:sp>
      <p:sp>
        <p:nvSpPr>
          <p:cNvPr id="3" name="コンテンツ プレースホルダー 2">
            <a:extLst>
              <a:ext uri="{FF2B5EF4-FFF2-40B4-BE49-F238E27FC236}">
                <a16:creationId xmlns:a16="http://schemas.microsoft.com/office/drawing/2014/main" id="{6375462E-B42D-4A3A-98A2-9974D10DFC45}"/>
              </a:ext>
            </a:extLst>
          </p:cNvPr>
          <p:cNvSpPr>
            <a:spLocks noGrp="1"/>
          </p:cNvSpPr>
          <p:nvPr>
            <p:ph idx="1"/>
          </p:nvPr>
        </p:nvSpPr>
        <p:spPr/>
        <p:txBody>
          <a:bodyPr>
            <a:normAutofit fontScale="70000" lnSpcReduction="20000"/>
          </a:bodyPr>
          <a:lstStyle/>
          <a:p>
            <a:pPr marL="0" indent="0">
              <a:buNone/>
            </a:pPr>
            <a:r>
              <a:rPr kumimoji="1" lang="ja-JP" altLang="en-US" u="sng" dirty="0"/>
              <a:t>キャリア支援委員会より</a:t>
            </a:r>
            <a:endParaRPr kumimoji="1" lang="en-US" altLang="ja-JP" u="sng" dirty="0"/>
          </a:p>
          <a:p>
            <a:pPr>
              <a:buFont typeface="Wingdings" panose="05000000000000000000" pitchFamily="2" charset="2"/>
              <a:buChar char="ü"/>
            </a:pPr>
            <a:r>
              <a:rPr lang="ja-JP" altLang="en-US" dirty="0"/>
              <a:t>自己理解を深めること、自身のキャリアを振り返ることが目的ですから、キャリアビジョンシート</a:t>
            </a:r>
            <a:r>
              <a:rPr lang="ja-JP" altLang="en-US" dirty="0">
                <a:solidFill>
                  <a:srgbClr val="FF0000"/>
                </a:solidFill>
              </a:rPr>
              <a:t>作成は全セラピストが対象</a:t>
            </a:r>
            <a:r>
              <a:rPr lang="ja-JP" altLang="en-US" dirty="0"/>
              <a:t>です。質を問うわけではなく、振り返る機会の創出を重要視しています。</a:t>
            </a:r>
            <a:endParaRPr lang="en-US" altLang="ja-JP" dirty="0"/>
          </a:p>
          <a:p>
            <a:pPr>
              <a:buFont typeface="Wingdings" panose="05000000000000000000" pitchFamily="2" charset="2"/>
              <a:buChar char="ü"/>
            </a:pPr>
            <a:r>
              <a:rPr lang="ja-JP" altLang="en-US" dirty="0"/>
              <a:t>個人情報に該当するため、リハ部部長への</a:t>
            </a:r>
            <a:r>
              <a:rPr lang="ja-JP" altLang="en-US" dirty="0">
                <a:solidFill>
                  <a:srgbClr val="FF0000"/>
                </a:solidFill>
              </a:rPr>
              <a:t>提出は同意が得られた方のみ</a:t>
            </a:r>
            <a:r>
              <a:rPr lang="ja-JP" altLang="en-US" dirty="0"/>
              <a:t>とします。</a:t>
            </a:r>
            <a:endParaRPr lang="en-US" altLang="ja-JP" dirty="0"/>
          </a:p>
          <a:p>
            <a:pPr>
              <a:buFont typeface="Wingdings" panose="05000000000000000000" pitchFamily="2" charset="2"/>
              <a:buChar char="ü"/>
            </a:pPr>
            <a:r>
              <a:rPr lang="en-US" altLang="ja-JP" dirty="0"/>
              <a:t>2019</a:t>
            </a:r>
            <a:r>
              <a:rPr lang="ja-JP" altLang="en-US" dirty="0"/>
              <a:t>年度に実施したキャリア支援面談を踏まえたもの、</a:t>
            </a:r>
            <a:r>
              <a:rPr lang="en-US" altLang="ja-JP" dirty="0"/>
              <a:t>2019</a:t>
            </a:r>
            <a:r>
              <a:rPr lang="ja-JP" altLang="en-US" dirty="0"/>
              <a:t>年度に作成したキャリアビジョンシートを提出することでも構いません。</a:t>
            </a:r>
            <a:endParaRPr lang="en-US" altLang="ja-JP" dirty="0"/>
          </a:p>
          <a:p>
            <a:pPr marL="0" indent="0">
              <a:buNone/>
            </a:pPr>
            <a:endParaRPr lang="ja-JP" altLang="en-US" dirty="0"/>
          </a:p>
          <a:p>
            <a:pPr marL="0" indent="0">
              <a:buNone/>
            </a:pPr>
            <a:r>
              <a:rPr kumimoji="1" lang="ja-JP" altLang="en-US" u="sng" dirty="0"/>
              <a:t>キャリア支援をする方へ</a:t>
            </a:r>
            <a:endParaRPr kumimoji="1" lang="en-US" altLang="ja-JP" u="sng" dirty="0"/>
          </a:p>
          <a:p>
            <a:pPr>
              <a:buFont typeface="Wingdings" panose="05000000000000000000" pitchFamily="2" charset="2"/>
              <a:buChar char="ü"/>
            </a:pPr>
            <a:r>
              <a:rPr lang="ja-JP" altLang="en-US" dirty="0"/>
              <a:t>全セラピストへのキャリア支援面談を義務付けるものではありません。キャリア支援ガイドラインを参考に、必要性が高いセラピストへの</a:t>
            </a:r>
            <a:r>
              <a:rPr lang="ja-JP" altLang="en-US" dirty="0">
                <a:solidFill>
                  <a:srgbClr val="FF0000"/>
                </a:solidFill>
              </a:rPr>
              <a:t>キャリア支援面談実施を推奨</a:t>
            </a:r>
            <a:r>
              <a:rPr lang="ja-JP" altLang="en-US" dirty="0"/>
              <a:t>します。</a:t>
            </a:r>
            <a:endParaRPr lang="en-US" altLang="ja-JP" dirty="0"/>
          </a:p>
        </p:txBody>
      </p:sp>
    </p:spTree>
    <p:extLst>
      <p:ext uri="{BB962C8B-B14F-4D97-AF65-F5344CB8AC3E}">
        <p14:creationId xmlns:p14="http://schemas.microsoft.com/office/powerpoint/2010/main" val="6764202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2077</TotalTime>
  <Words>828</Words>
  <Application>Microsoft Office PowerPoint</Application>
  <PresentationFormat>画面に合わせる (4:3)</PresentationFormat>
  <Paragraphs>146</Paragraphs>
  <Slides>13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HGPｺﾞｼｯｸM</vt:lpstr>
      <vt:lpstr>HGSｺﾞｼｯｸM</vt:lpstr>
      <vt:lpstr>HG丸ｺﾞｼｯｸM-PRO</vt:lpstr>
      <vt:lpstr>游ゴシック</vt:lpstr>
      <vt:lpstr>Arial</vt:lpstr>
      <vt:lpstr>Calibri</vt:lpstr>
      <vt:lpstr>Wingdings</vt:lpstr>
      <vt:lpstr>Office ​​テーマ</vt:lpstr>
      <vt:lpstr>資料１：キャリアデザインに関わるシート</vt:lpstr>
      <vt:lpstr>組織の中でのキャリアデザイン（キャリア開発）の考え方</vt:lpstr>
      <vt:lpstr>自分を知る為のワーク</vt:lpstr>
      <vt:lpstr>PowerPoint プレゼンテーション</vt:lpstr>
      <vt:lpstr>PowerPoint プレゼンテーション</vt:lpstr>
      <vt:lpstr>PowerPoint プレゼンテーション</vt:lpstr>
      <vt:lpstr>キャリアビジョンシート</vt:lpstr>
      <vt:lpstr>キャリアビジョンシート提出にあたって</vt:lpstr>
      <vt:lpstr>キャリアビジョンシート提出にあたって</vt:lpstr>
      <vt:lpstr>★　MUST・CAN・WILL3つの視点</vt:lpstr>
      <vt:lpstr>キャリアプランニングシート</vt:lpstr>
      <vt:lpstr>PowerPoint プレゼンテーション</vt:lpstr>
      <vt:lpstr>◎キャリアプランニングシート</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Mami Kouyama</dc:creator>
  <cp:lastModifiedBy>干場　竜志</cp:lastModifiedBy>
  <cp:revision>80</cp:revision>
  <cp:lastPrinted>2020-03-02T00:06:55Z</cp:lastPrinted>
  <dcterms:created xsi:type="dcterms:W3CDTF">2016-10-21T02:30:25Z</dcterms:created>
  <dcterms:modified xsi:type="dcterms:W3CDTF">2020-03-02T00:18:02Z</dcterms:modified>
</cp:coreProperties>
</file>